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sldIdLst>
    <p:sldId id="256" r:id="rId2"/>
    <p:sldId id="257" r:id="rId3"/>
    <p:sldId id="269" r:id="rId4"/>
    <p:sldId id="261" r:id="rId5"/>
    <p:sldId id="259" r:id="rId6"/>
    <p:sldId id="260" r:id="rId7"/>
    <p:sldId id="270" r:id="rId8"/>
    <p:sldId id="258" r:id="rId9"/>
    <p:sldId id="262" r:id="rId10"/>
    <p:sldId id="26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1094"/>
    <a:srgbClr val="0033CC"/>
    <a:srgbClr val="263997"/>
    <a:srgbClr val="1107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>
        <p:scale>
          <a:sx n="115" d="100"/>
          <a:sy n="115" d="100"/>
        </p:scale>
        <p:origin x="1088" y="3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0000000000000001E-3"/>
          <c:y val="5.0000000000000001E-3"/>
          <c:w val="0.99"/>
          <c:h val="0.98750000000000004"/>
        </c:manualLayout>
      </c:layout>
      <c:pieChart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Sales</c:v>
                </c:pt>
              </c:strCache>
            </c:strRef>
          </c:tx>
          <c:spPr>
            <a:gradFill flip="none" rotWithShape="1">
              <a:gsLst>
                <a:gs pos="0">
                  <a:srgbClr val="006D78"/>
                </a:gs>
                <a:gs pos="100000">
                  <a:srgbClr val="00454D"/>
                </a:gs>
              </a:gsLst>
              <a:lin ang="5400000" scaled="0"/>
            </a:gradFill>
            <a:ln w="12700" cap="flat">
              <a:noFill/>
              <a:miter lim="400000"/>
            </a:ln>
            <a:effectLst>
              <a:outerShdw blurRad="50800" dist="25400" dir="5400000" algn="tl">
                <a:srgbClr val="000100">
                  <a:alpha val="50000"/>
                </a:srgbClr>
              </a:outerShdw>
            </a:effectLst>
          </c:spPr>
          <c:dPt>
            <c:idx val="0"/>
            <c:bubble3D val="0"/>
            <c:spPr>
              <a:gradFill flip="none" rotWithShape="1">
                <a:gsLst>
                  <a:gs pos="100000">
                    <a:schemeClr val="accent6"/>
                  </a:gs>
                  <a:gs pos="100000">
                    <a:schemeClr val="accent3">
                      <a:lumMod val="75000"/>
                    </a:schemeClr>
                  </a:gs>
                </a:gsLst>
                <a:lin ang="5400000" scaled="0"/>
              </a:gradFill>
              <a:ln w="12700" cap="flat">
                <a:noFill/>
                <a:miter lim="400000"/>
              </a:ln>
              <a:effectLst>
                <a:outerShdw blurRad="50800" dist="25400" dir="5400000" algn="tl">
                  <a:srgbClr val="000100">
                    <a:alpha val="50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3253-491C-9125-828A269FD254}"/>
              </c:ext>
            </c:extLst>
          </c:dPt>
          <c:dPt>
            <c:idx val="1"/>
            <c:bubble3D val="0"/>
            <c:spPr>
              <a:solidFill>
                <a:schemeClr val="accent1"/>
              </a:solidFill>
              <a:ln w="12700" cap="flat">
                <a:noFill/>
                <a:miter lim="400000"/>
              </a:ln>
              <a:effectLst>
                <a:outerShdw blurRad="50800" dist="25400" dir="5400000" algn="tl">
                  <a:srgbClr val="000100">
                    <a:alpha val="50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3253-491C-9125-828A269FD254}"/>
              </c:ext>
            </c:extLst>
          </c:dPt>
          <c:cat>
            <c:strRef>
              <c:f>Sheet1!$B$1:$D$1</c:f>
              <c:strCache>
                <c:ptCount val="3"/>
                <c:pt idx="0">
                  <c:v>1st Qtr</c:v>
                </c:pt>
                <c:pt idx="1">
                  <c:v>2nd Qtr</c:v>
                </c:pt>
                <c:pt idx="2">
                  <c:v>3th Qtr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0.5</c:v>
                </c:pt>
                <c:pt idx="1">
                  <c:v>0.5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253-491C-9125-828A269FD2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0000000000000001E-3"/>
          <c:y val="5.0000000000000001E-3"/>
          <c:w val="0.99"/>
          <c:h val="0.98750000000000004"/>
        </c:manualLayout>
      </c:layout>
      <c:pieChart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Sales</c:v>
                </c:pt>
              </c:strCache>
            </c:strRef>
          </c:tx>
          <c:spPr>
            <a:gradFill flip="none" rotWithShape="1">
              <a:gsLst>
                <a:gs pos="0">
                  <a:srgbClr val="006D78"/>
                </a:gs>
                <a:gs pos="100000">
                  <a:srgbClr val="00454D"/>
                </a:gs>
              </a:gsLst>
              <a:lin ang="5400000" scaled="0"/>
            </a:gradFill>
            <a:ln w="12700" cap="flat">
              <a:noFill/>
              <a:miter lim="400000"/>
            </a:ln>
            <a:effectLst>
              <a:outerShdw blurRad="50800" dist="25400" dir="5400000" algn="tl">
                <a:srgbClr val="000100">
                  <a:alpha val="50000"/>
                </a:srgbClr>
              </a:outerShdw>
            </a:effectLst>
          </c:spPr>
          <c:dPt>
            <c:idx val="0"/>
            <c:bubble3D val="0"/>
            <c:spPr>
              <a:solidFill>
                <a:schemeClr val="accent6"/>
              </a:solidFill>
              <a:ln w="12700" cap="flat">
                <a:noFill/>
                <a:miter lim="400000"/>
              </a:ln>
              <a:effectLst>
                <a:outerShdw blurRad="50800" dist="25400" dir="5400000" algn="tl">
                  <a:srgbClr val="000100">
                    <a:alpha val="50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A616-4972-91EA-857386326C77}"/>
              </c:ext>
            </c:extLst>
          </c:dPt>
          <c:dPt>
            <c:idx val="1"/>
            <c:bubble3D val="0"/>
            <c:spPr>
              <a:solidFill>
                <a:schemeClr val="accent1"/>
              </a:solidFill>
              <a:ln w="12700" cap="flat">
                <a:noFill/>
                <a:miter lim="400000"/>
              </a:ln>
              <a:effectLst>
                <a:outerShdw blurRad="50800" dist="25400" dir="5400000" algn="tl">
                  <a:srgbClr val="000100">
                    <a:alpha val="50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A616-4972-91EA-857386326C77}"/>
              </c:ext>
            </c:extLst>
          </c:dPt>
          <c:cat>
            <c:strRef>
              <c:f>Sheet1!$B$1:$D$1</c:f>
              <c:strCache>
                <c:ptCount val="3"/>
                <c:pt idx="0">
                  <c:v>1st Qtr</c:v>
                </c:pt>
                <c:pt idx="1">
                  <c:v>2nd Qtr</c:v>
                </c:pt>
                <c:pt idx="2">
                  <c:v>3th Qtr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0.33</c:v>
                </c:pt>
                <c:pt idx="1">
                  <c:v>0.67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616-4972-91EA-857386326C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0000000000000001E-3"/>
          <c:y val="5.0000000000000001E-3"/>
          <c:w val="0.99"/>
          <c:h val="0.98750000000000004"/>
        </c:manualLayout>
      </c:layout>
      <c:pieChart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Sales</c:v>
                </c:pt>
              </c:strCache>
            </c:strRef>
          </c:tx>
          <c:spPr>
            <a:gradFill flip="none" rotWithShape="1">
              <a:gsLst>
                <a:gs pos="0">
                  <a:srgbClr val="006D78"/>
                </a:gs>
                <a:gs pos="100000">
                  <a:srgbClr val="00454D"/>
                </a:gs>
              </a:gsLst>
              <a:lin ang="5400000" scaled="0"/>
            </a:gradFill>
            <a:ln w="12700" cap="flat">
              <a:noFill/>
              <a:miter lim="400000"/>
            </a:ln>
            <a:effectLst>
              <a:outerShdw blurRad="50800" dist="25400" dir="5400000" algn="tl">
                <a:srgbClr val="000100">
                  <a:alpha val="50000"/>
                </a:srgbClr>
              </a:outerShdw>
            </a:effectLst>
          </c:spPr>
          <c:dPt>
            <c:idx val="0"/>
            <c:bubble3D val="0"/>
            <c:spPr>
              <a:gradFill flip="none" rotWithShape="1">
                <a:gsLst>
                  <a:gs pos="0">
                    <a:schemeClr val="accent6"/>
                  </a:gs>
                  <a:gs pos="100000">
                    <a:schemeClr val="accent2"/>
                  </a:gs>
                </a:gsLst>
                <a:lin ang="5400000" scaled="0"/>
              </a:gradFill>
              <a:ln w="12700" cap="flat">
                <a:noFill/>
                <a:miter lim="400000"/>
              </a:ln>
              <a:effectLst>
                <a:outerShdw blurRad="50800" dist="25400" dir="5400000" algn="tl">
                  <a:srgbClr val="000100">
                    <a:alpha val="50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74C9-4731-AAC8-425D502AF3CB}"/>
              </c:ext>
            </c:extLst>
          </c:dPt>
          <c:dPt>
            <c:idx val="1"/>
            <c:bubble3D val="0"/>
            <c:spPr>
              <a:solidFill>
                <a:schemeClr val="accent1"/>
              </a:solidFill>
              <a:ln w="12700" cap="flat">
                <a:noFill/>
                <a:miter lim="400000"/>
              </a:ln>
              <a:effectLst>
                <a:outerShdw blurRad="50800" dist="25400" dir="5400000" algn="tl">
                  <a:srgbClr val="000100">
                    <a:alpha val="50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74C9-4731-AAC8-425D502AF3CB}"/>
              </c:ext>
            </c:extLst>
          </c:dPt>
          <c:cat>
            <c:strRef>
              <c:f>Sheet1!$B$1:$C$1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0.15</c:v>
                </c:pt>
                <c:pt idx="1">
                  <c:v>0.85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4C9-4731-AAC8-425D502AF3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C937FC-476B-47D8-B753-DAE450F071ED}" type="datetimeFigureOut">
              <a:rPr lang="en-US" smtClean="0"/>
              <a:t>9/28/19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5E638B-2745-4F2E-8950-4C1656F19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8923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rotWithShape="1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2785" y="290078"/>
            <a:ext cx="8430933" cy="147002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82918" y="1850229"/>
            <a:ext cx="6400800" cy="1752600"/>
          </a:xfrm>
        </p:spPr>
        <p:txBody>
          <a:bodyPr/>
          <a:lstStyle>
            <a:lvl1pPr marL="0" indent="0" algn="r">
              <a:buNone/>
              <a:defRPr b="0" i="0">
                <a:solidFill>
                  <a:schemeClr val="tx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2390791-3B75-4A90-9FC4-97C0F1C7CD95}" type="datetimeFigureOut">
              <a:rPr lang="en-US" smtClean="0"/>
              <a:pPr/>
              <a:t>9/28/19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F100-8A71-4EB8-B0C3-D4259B88CF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2390791-3B75-4A90-9FC4-97C0F1C7CD95}" type="datetimeFigureOut">
              <a:rPr lang="en-US" smtClean="0"/>
              <a:pPr/>
              <a:t>9/28/19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F100-8A71-4EB8-B0C3-D4259B88CF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2390791-3B75-4A90-9FC4-97C0F1C7CD95}" type="datetimeFigureOut">
              <a:rPr lang="en-US" smtClean="0"/>
              <a:pPr/>
              <a:t>9/28/19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F100-8A71-4EB8-B0C3-D4259B88CF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2390791-3B75-4A90-9FC4-97C0F1C7CD95}" type="datetimeFigureOut">
              <a:rPr lang="en-US" smtClean="0"/>
              <a:pPr/>
              <a:t>9/28/19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F100-8A71-4EB8-B0C3-D4259B88CF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2390791-3B75-4A90-9FC4-97C0F1C7CD95}" type="datetimeFigureOut">
              <a:rPr lang="en-US" smtClean="0"/>
              <a:pPr/>
              <a:t>9/28/19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F100-8A71-4EB8-B0C3-D4259B88CF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2390791-3B75-4A90-9FC4-97C0F1C7CD95}" type="datetimeFigureOut">
              <a:rPr lang="en-US" smtClean="0"/>
              <a:pPr/>
              <a:t>9/28/19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F100-8A71-4EB8-B0C3-D4259B88CF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2390791-3B75-4A90-9FC4-97C0F1C7CD95}" type="datetimeFigureOut">
              <a:rPr lang="en-US" smtClean="0"/>
              <a:pPr/>
              <a:t>9/28/19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F100-8A71-4EB8-B0C3-D4259B88CF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2390791-3B75-4A90-9FC4-97C0F1C7CD95}" type="datetimeFigureOut">
              <a:rPr lang="en-US" smtClean="0"/>
              <a:pPr/>
              <a:t>9/28/19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F100-8A71-4EB8-B0C3-D4259B88CF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2390791-3B75-4A90-9FC4-97C0F1C7CD95}" type="datetimeFigureOut">
              <a:rPr lang="en-US" smtClean="0"/>
              <a:pPr/>
              <a:t>9/28/19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F100-8A71-4EB8-B0C3-D4259B88CF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2390791-3B75-4A90-9FC4-97C0F1C7CD95}" type="datetimeFigureOut">
              <a:rPr lang="en-US" smtClean="0"/>
              <a:pPr/>
              <a:t>9/28/19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F100-8A71-4EB8-B0C3-D4259B88CF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2390791-3B75-4A90-9FC4-97C0F1C7CD95}" type="datetimeFigureOut">
              <a:rPr lang="en-US" smtClean="0"/>
              <a:pPr/>
              <a:t>9/28/19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F100-8A71-4EB8-B0C3-D4259B88CF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DBF100-8A71-4EB8-B0C3-D4259B88CF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BFFEFC8-3AB4-EC49-A336-3DD125BEC44D}"/>
              </a:ext>
            </a:extLst>
          </p:cNvPr>
          <p:cNvSpPr/>
          <p:nvPr userDrawn="1"/>
        </p:nvSpPr>
        <p:spPr>
          <a:xfrm>
            <a:off x="228600" y="6248400"/>
            <a:ext cx="2133600" cy="533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FD8A609-1EA5-1E40-AFFA-6B48A798AB68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196696"/>
            <a:ext cx="838200" cy="61089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b="1" kern="1200">
          <a:solidFill>
            <a:srgbClr val="263997"/>
          </a:solidFill>
          <a:latin typeface="Arial Black"/>
          <a:ea typeface="+mj-ea"/>
          <a:cs typeface="Arial Black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263997"/>
        </a:buClr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263997"/>
        </a:buClr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263997"/>
        </a:buClr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263997"/>
        </a:buClr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263997"/>
        </a:buClr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28600"/>
            <a:ext cx="8430933" cy="1470025"/>
          </a:xfrm>
        </p:spPr>
        <p:txBody>
          <a:bodyPr>
            <a:noAutofit/>
          </a:bodyPr>
          <a:lstStyle/>
          <a:p>
            <a:r>
              <a:rPr lang="en-US" sz="4600" dirty="0">
                <a:latin typeface="Helvetica" panose="020B0604020202020204" pitchFamily="34" charset="0"/>
                <a:cs typeface="Helvetica" panose="020B0604020202020204" pitchFamily="34" charset="0"/>
              </a:rPr>
              <a:t>What You Need to Hear about Hearing Health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Insert Name and Contact Information for Practice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600" dirty="0">
                <a:latin typeface="Helvetica" panose="020B0604020202020204" pitchFamily="34" charset="0"/>
                <a:cs typeface="Helvetica" panose="020B0604020202020204" pitchFamily="34" charset="0"/>
              </a:rPr>
              <a:t>Thank You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82918" y="1861731"/>
            <a:ext cx="6400800" cy="1752600"/>
          </a:xfrm>
        </p:spPr>
        <p:txBody>
          <a:bodyPr/>
          <a:lstStyle/>
          <a:p>
            <a:r>
              <a:rPr lang="en-US" dirty="0"/>
              <a:t>Insert Name and Contact Information for Practice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944562"/>
          </a:xfrm>
          <a:solidFill>
            <a:srgbClr val="263997"/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Facts Worth Hearing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1"/>
            <a:ext cx="8229600" cy="4114800"/>
          </a:xfrm>
        </p:spPr>
        <p:txBody>
          <a:bodyPr>
            <a:normAutofit/>
          </a:bodyPr>
          <a:lstStyle/>
          <a:p>
            <a:r>
              <a:rPr lang="en-US" sz="3000" dirty="0">
                <a:solidFill>
                  <a:srgbClr val="263997"/>
                </a:solidFill>
              </a:rPr>
              <a:t>It is estimated that approximately 38 million American adults have a hearing loss </a:t>
            </a:r>
          </a:p>
          <a:p>
            <a:r>
              <a:rPr lang="en-US" sz="3000" dirty="0">
                <a:solidFill>
                  <a:srgbClr val="263997"/>
                </a:solidFill>
              </a:rPr>
              <a:t>1 in 8 people 12 years of age or older has a measurable hearing loss in both ears</a:t>
            </a:r>
          </a:p>
          <a:p>
            <a:r>
              <a:rPr lang="en-US" sz="3000" dirty="0">
                <a:solidFill>
                  <a:srgbClr val="263997"/>
                </a:solidFill>
              </a:rPr>
              <a:t>Hearing loss is the third most common chronic condition for adults over age 65 years, behind only high blood pressure and arthritis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819400" y="6248400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Insert Your Practice Logo Here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25CE8C6-9F18-4CB3-B599-B161BC93279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0" y="216096"/>
            <a:ext cx="9144000" cy="1434701"/>
          </a:xfrm>
          <a:prstGeom prst="rect">
            <a:avLst/>
          </a:prstGeom>
          <a:solidFill>
            <a:srgbClr val="263997"/>
          </a:solidFill>
          <a:ln>
            <a:noFill/>
          </a:ln>
        </p:spPr>
        <p:txBody>
          <a:bodyPr wrap="square" lIns="68580" tIns="34290" rIns="68580" bIns="34290" rtlCol="0">
            <a:noAutofit/>
          </a:bodyPr>
          <a:lstStyle/>
          <a:p>
            <a:r>
              <a:rPr lang="en-US" sz="4500" b="1" dirty="0">
                <a:solidFill>
                  <a:schemeClr val="bg1"/>
                </a:solidFill>
                <a:latin typeface="Helvetica" panose="020B0604020202020204" pitchFamily="34" charset="0"/>
                <a:ea typeface="Source Sans Pro" panose="020B0503030403020204" pitchFamily="34" charset="0"/>
                <a:cs typeface="Helvetica" panose="020B0604020202020204" pitchFamily="34" charset="0"/>
              </a:rPr>
              <a:t>Prevalence of Hearing Loss in the U.S.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84C79D2B-352C-47B4-9706-15934263A32A}"/>
              </a:ext>
            </a:extLst>
          </p:cNvPr>
          <p:cNvGrpSpPr/>
          <p:nvPr/>
        </p:nvGrpSpPr>
        <p:grpSpPr>
          <a:xfrm>
            <a:off x="4742372" y="2507428"/>
            <a:ext cx="1529402" cy="2080700"/>
            <a:chOff x="315404" y="2207571"/>
            <a:chExt cx="1515066" cy="2020089"/>
          </a:xfrm>
        </p:grpSpPr>
        <p:graphicFrame>
          <p:nvGraphicFramePr>
            <p:cNvPr id="6" name="2D Pie Chart">
              <a:extLst>
                <a:ext uri="{FF2B5EF4-FFF2-40B4-BE49-F238E27FC236}">
                  <a16:creationId xmlns:a16="http://schemas.microsoft.com/office/drawing/2014/main" id="{C9B1866E-42DF-4161-8219-9C72A22A9D9B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3728385502"/>
                </p:ext>
              </p:extLst>
            </p:nvPr>
          </p:nvGraphicFramePr>
          <p:xfrm>
            <a:off x="315404" y="2207571"/>
            <a:ext cx="1515066" cy="202008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01C0A6E5-270F-4753-BFA6-3DDFEFC4BF60}"/>
                </a:ext>
              </a:extLst>
            </p:cNvPr>
            <p:cNvGrpSpPr/>
            <p:nvPr/>
          </p:nvGrpSpPr>
          <p:grpSpPr>
            <a:xfrm>
              <a:off x="422324" y="2565306"/>
              <a:ext cx="1301231" cy="1298448"/>
              <a:chOff x="6333138" y="3859588"/>
              <a:chExt cx="1734975" cy="1734976"/>
            </a:xfrm>
            <a:solidFill>
              <a:schemeClr val="accent5"/>
            </a:solidFill>
          </p:grpSpPr>
          <p:sp>
            <p:nvSpPr>
              <p:cNvPr id="8" name="Circle">
                <a:extLst>
                  <a:ext uri="{FF2B5EF4-FFF2-40B4-BE49-F238E27FC236}">
                    <a16:creationId xmlns:a16="http://schemas.microsoft.com/office/drawing/2014/main" id="{6C29579A-1218-40D7-9204-EB8251BD56DC}"/>
                  </a:ext>
                </a:extLst>
              </p:cNvPr>
              <p:cNvSpPr/>
              <p:nvPr/>
            </p:nvSpPr>
            <p:spPr>
              <a:xfrm>
                <a:off x="6333138" y="3859588"/>
                <a:ext cx="1734975" cy="1734976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2700">
                <a:miter lim="400000"/>
              </a:ln>
            </p:spPr>
            <p:txBody>
              <a:bodyPr lIns="45719" rIns="45719" anchor="ctr">
                <a:normAutofit/>
              </a:bodyPr>
              <a:lstStyle/>
              <a:p>
                <a:pPr defTabSz="1766342">
                  <a:defRPr sz="3400">
                    <a:latin typeface="Calibri"/>
                    <a:ea typeface="Calibri"/>
                    <a:cs typeface="Calibri"/>
                    <a:sym typeface="Calibri"/>
                  </a:defRPr>
                </a:pPr>
                <a:endParaRPr sz="3401" dirty="0"/>
              </a:p>
            </p:txBody>
          </p:sp>
          <p:grpSp>
            <p:nvGrpSpPr>
              <p:cNvPr id="9" name="Group 8">
                <a:extLst>
                  <a:ext uri="{FF2B5EF4-FFF2-40B4-BE49-F238E27FC236}">
                    <a16:creationId xmlns:a16="http://schemas.microsoft.com/office/drawing/2014/main" id="{8CEF4EB2-46C6-4C8C-BEF4-75BDD483F3C8}"/>
                  </a:ext>
                </a:extLst>
              </p:cNvPr>
              <p:cNvGrpSpPr/>
              <p:nvPr/>
            </p:nvGrpSpPr>
            <p:grpSpPr>
              <a:xfrm>
                <a:off x="6497210" y="4023663"/>
                <a:ext cx="1406830" cy="1406830"/>
                <a:chOff x="6497210" y="4023663"/>
                <a:chExt cx="1406830" cy="1406830"/>
              </a:xfrm>
              <a:grpFill/>
            </p:grpSpPr>
            <p:sp>
              <p:nvSpPr>
                <p:cNvPr id="10" name="Circle">
                  <a:extLst>
                    <a:ext uri="{FF2B5EF4-FFF2-40B4-BE49-F238E27FC236}">
                      <a16:creationId xmlns:a16="http://schemas.microsoft.com/office/drawing/2014/main" id="{E06A88C5-47BE-4B47-9988-21E94E852BDC}"/>
                    </a:ext>
                  </a:extLst>
                </p:cNvPr>
                <p:cNvSpPr/>
                <p:nvPr/>
              </p:nvSpPr>
              <p:spPr>
                <a:xfrm>
                  <a:off x="6497210" y="4023663"/>
                  <a:ext cx="1406830" cy="1406830"/>
                </a:xfrm>
                <a:prstGeom prst="ellipse">
                  <a:avLst/>
                </a:prstGeom>
                <a:solidFill>
                  <a:schemeClr val="accent1">
                    <a:lumMod val="50000"/>
                  </a:schemeClr>
                </a:solidFill>
                <a:ln w="12700">
                  <a:solidFill>
                    <a:srgbClr val="D8E3E9"/>
                  </a:solidFill>
                  <a:miter/>
                </a:ln>
              </p:spPr>
              <p:txBody>
                <a:bodyPr lIns="45719" rIns="45719" anchor="ctr">
                  <a:normAutofit/>
                </a:bodyPr>
                <a:lstStyle/>
                <a:p>
                  <a:pPr defTabSz="1766342">
                    <a:defRPr sz="1800">
                      <a:solidFill>
                        <a:srgbClr val="595959"/>
                      </a:solidFill>
                      <a:latin typeface="Roboto Light"/>
                      <a:ea typeface="Roboto Light"/>
                      <a:cs typeface="Roboto Light"/>
                      <a:sym typeface="Roboto Light"/>
                    </a:defRPr>
                  </a:pPr>
                  <a:endParaRPr/>
                </a:p>
              </p:txBody>
            </p:sp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F3FE640D-59F9-41D0-9BF5-241238C8AF17}"/>
                    </a:ext>
                  </a:extLst>
                </p:cNvPr>
                <p:cNvSpPr txBox="1"/>
                <p:nvPr/>
              </p:nvSpPr>
              <p:spPr>
                <a:xfrm>
                  <a:off x="6587362" y="4265414"/>
                  <a:ext cx="1211185" cy="92038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normAutofit/>
                </a:bodyPr>
                <a:lstStyle/>
                <a:p>
                  <a:pPr algn="ctr"/>
                  <a:r>
                    <a:rPr lang="en-US" sz="2800" b="1" dirty="0">
                      <a:solidFill>
                        <a:schemeClr val="bg1"/>
                      </a:solidFill>
                      <a:latin typeface="Lato" charset="0"/>
                      <a:ea typeface="Lato" charset="0"/>
                      <a:cs typeface="Lato" charset="0"/>
                    </a:rPr>
                    <a:t>10.2</a:t>
                  </a:r>
                </a:p>
                <a:p>
                  <a:pPr algn="ctr"/>
                  <a:r>
                    <a:rPr lang="en-US" sz="1050" dirty="0">
                      <a:solidFill>
                        <a:schemeClr val="bg1"/>
                      </a:solidFill>
                      <a:latin typeface="Lato" charset="0"/>
                      <a:ea typeface="Lato" charset="0"/>
                      <a:cs typeface="Lato" charset="0"/>
                    </a:rPr>
                    <a:t>MILLION</a:t>
                  </a:r>
                  <a:endParaRPr lang="en-US" sz="100" dirty="0">
                    <a:solidFill>
                      <a:schemeClr val="bg1"/>
                    </a:solidFill>
                    <a:latin typeface="Lato" charset="0"/>
                    <a:ea typeface="Lato" charset="0"/>
                    <a:cs typeface="Lato" charset="0"/>
                  </a:endParaRPr>
                </a:p>
              </p:txBody>
            </p:sp>
          </p:grpSp>
        </p:grp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D813397-4087-4F5A-AE2C-5A53BB9FEBDD}"/>
              </a:ext>
            </a:extLst>
          </p:cNvPr>
          <p:cNvGrpSpPr/>
          <p:nvPr/>
        </p:nvGrpSpPr>
        <p:grpSpPr>
          <a:xfrm>
            <a:off x="2652122" y="2502940"/>
            <a:ext cx="1496931" cy="1995909"/>
            <a:chOff x="315404" y="2207571"/>
            <a:chExt cx="1515066" cy="2020089"/>
          </a:xfrm>
        </p:grpSpPr>
        <p:graphicFrame>
          <p:nvGraphicFramePr>
            <p:cNvPr id="13" name="2D Pie Chart">
              <a:extLst>
                <a:ext uri="{FF2B5EF4-FFF2-40B4-BE49-F238E27FC236}">
                  <a16:creationId xmlns:a16="http://schemas.microsoft.com/office/drawing/2014/main" id="{DE822ACA-2429-4D47-A724-9202182C3757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1535700399"/>
                </p:ext>
              </p:extLst>
            </p:nvPr>
          </p:nvGraphicFramePr>
          <p:xfrm>
            <a:off x="315404" y="2207571"/>
            <a:ext cx="1515066" cy="202008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BE628B43-E6BE-4350-A0C7-3EC5933EFEA8}"/>
                </a:ext>
              </a:extLst>
            </p:cNvPr>
            <p:cNvGrpSpPr/>
            <p:nvPr/>
          </p:nvGrpSpPr>
          <p:grpSpPr>
            <a:xfrm>
              <a:off x="422324" y="2565306"/>
              <a:ext cx="1301231" cy="1298448"/>
              <a:chOff x="6333138" y="3859588"/>
              <a:chExt cx="1734975" cy="1734976"/>
            </a:xfrm>
            <a:solidFill>
              <a:schemeClr val="accent5"/>
            </a:solidFill>
          </p:grpSpPr>
          <p:sp>
            <p:nvSpPr>
              <p:cNvPr id="15" name="Circle">
                <a:extLst>
                  <a:ext uri="{FF2B5EF4-FFF2-40B4-BE49-F238E27FC236}">
                    <a16:creationId xmlns:a16="http://schemas.microsoft.com/office/drawing/2014/main" id="{7CBB7283-AC4F-4945-8270-EE15B1E2570B}"/>
                  </a:ext>
                </a:extLst>
              </p:cNvPr>
              <p:cNvSpPr/>
              <p:nvPr/>
            </p:nvSpPr>
            <p:spPr>
              <a:xfrm>
                <a:off x="6333138" y="3859588"/>
                <a:ext cx="1734975" cy="1734976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2700">
                <a:miter lim="400000"/>
              </a:ln>
            </p:spPr>
            <p:txBody>
              <a:bodyPr lIns="45719" rIns="45719" anchor="ctr">
                <a:normAutofit/>
              </a:bodyPr>
              <a:lstStyle/>
              <a:p>
                <a:pPr defTabSz="1766342">
                  <a:defRPr sz="3400">
                    <a:latin typeface="Calibri"/>
                    <a:ea typeface="Calibri"/>
                    <a:cs typeface="Calibri"/>
                    <a:sym typeface="Calibri"/>
                  </a:defRPr>
                </a:pPr>
                <a:endParaRPr sz="3401" dirty="0"/>
              </a:p>
            </p:txBody>
          </p:sp>
          <p:grpSp>
            <p:nvGrpSpPr>
              <p:cNvPr id="16" name="Group 15">
                <a:extLst>
                  <a:ext uri="{FF2B5EF4-FFF2-40B4-BE49-F238E27FC236}">
                    <a16:creationId xmlns:a16="http://schemas.microsoft.com/office/drawing/2014/main" id="{E2D6545B-7CB1-49A2-916E-FE429DE2E9EE}"/>
                  </a:ext>
                </a:extLst>
              </p:cNvPr>
              <p:cNvGrpSpPr/>
              <p:nvPr/>
            </p:nvGrpSpPr>
            <p:grpSpPr>
              <a:xfrm>
                <a:off x="6497210" y="4023663"/>
                <a:ext cx="1406830" cy="1406830"/>
                <a:chOff x="6497210" y="4023663"/>
                <a:chExt cx="1406830" cy="1406830"/>
              </a:xfrm>
              <a:grpFill/>
            </p:grpSpPr>
            <p:sp>
              <p:nvSpPr>
                <p:cNvPr id="17" name="Circle">
                  <a:extLst>
                    <a:ext uri="{FF2B5EF4-FFF2-40B4-BE49-F238E27FC236}">
                      <a16:creationId xmlns:a16="http://schemas.microsoft.com/office/drawing/2014/main" id="{CCD93BBB-F331-44CC-ADC9-2B3BE142B4D3}"/>
                    </a:ext>
                  </a:extLst>
                </p:cNvPr>
                <p:cNvSpPr/>
                <p:nvPr/>
              </p:nvSpPr>
              <p:spPr>
                <a:xfrm>
                  <a:off x="6497210" y="4023663"/>
                  <a:ext cx="1406830" cy="1406830"/>
                </a:xfrm>
                <a:prstGeom prst="ellipse">
                  <a:avLst/>
                </a:prstGeom>
                <a:solidFill>
                  <a:schemeClr val="accent1">
                    <a:lumMod val="50000"/>
                  </a:schemeClr>
                </a:solidFill>
                <a:ln w="12700">
                  <a:solidFill>
                    <a:srgbClr val="D8E3E9"/>
                  </a:solidFill>
                  <a:miter/>
                </a:ln>
              </p:spPr>
              <p:txBody>
                <a:bodyPr lIns="45719" rIns="45719" anchor="ctr">
                  <a:normAutofit/>
                </a:bodyPr>
                <a:lstStyle/>
                <a:p>
                  <a:pPr defTabSz="1766342">
                    <a:defRPr sz="1800">
                      <a:solidFill>
                        <a:srgbClr val="595959"/>
                      </a:solidFill>
                      <a:latin typeface="Roboto Light"/>
                      <a:ea typeface="Roboto Light"/>
                      <a:cs typeface="Roboto Light"/>
                      <a:sym typeface="Roboto Light"/>
                    </a:defRPr>
                  </a:pPr>
                  <a:endParaRPr/>
                </a:p>
              </p:txBody>
            </p:sp>
            <p:sp>
              <p:nvSpPr>
                <p:cNvPr id="18" name="TextBox 17">
                  <a:extLst>
                    <a:ext uri="{FF2B5EF4-FFF2-40B4-BE49-F238E27FC236}">
                      <a16:creationId xmlns:a16="http://schemas.microsoft.com/office/drawing/2014/main" id="{7A44394D-7D56-4967-AB67-4178C3E41C0C}"/>
                    </a:ext>
                  </a:extLst>
                </p:cNvPr>
                <p:cNvSpPr txBox="1"/>
                <p:nvPr/>
              </p:nvSpPr>
              <p:spPr>
                <a:xfrm>
                  <a:off x="6587362" y="4265414"/>
                  <a:ext cx="1211185" cy="92038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normAutofit/>
                </a:bodyPr>
                <a:lstStyle/>
                <a:p>
                  <a:pPr algn="ctr"/>
                  <a:r>
                    <a:rPr lang="en-US" sz="2800" b="1" dirty="0">
                      <a:solidFill>
                        <a:schemeClr val="bg1"/>
                      </a:solidFill>
                      <a:latin typeface="Lato" charset="0"/>
                      <a:ea typeface="Lato" charset="0"/>
                      <a:cs typeface="Lato" charset="0"/>
                    </a:rPr>
                    <a:t>9.5</a:t>
                  </a:r>
                </a:p>
                <a:p>
                  <a:pPr algn="ctr"/>
                  <a:r>
                    <a:rPr lang="en-US" sz="1050" dirty="0">
                      <a:solidFill>
                        <a:schemeClr val="bg1"/>
                      </a:solidFill>
                      <a:latin typeface="Lato" charset="0"/>
                      <a:ea typeface="Lato" charset="0"/>
                      <a:cs typeface="Lato" charset="0"/>
                    </a:rPr>
                    <a:t>MILLION</a:t>
                  </a:r>
                  <a:endParaRPr lang="en-US" sz="100" dirty="0">
                    <a:solidFill>
                      <a:schemeClr val="bg1"/>
                    </a:solidFill>
                    <a:latin typeface="Lato" charset="0"/>
                    <a:ea typeface="Lato" charset="0"/>
                    <a:cs typeface="Lato" charset="0"/>
                  </a:endParaRPr>
                </a:p>
              </p:txBody>
            </p:sp>
          </p:grpSp>
        </p:grp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CDE45D0F-F421-4FAD-8C23-6BFC6D48ACEC}"/>
              </a:ext>
            </a:extLst>
          </p:cNvPr>
          <p:cNvGrpSpPr/>
          <p:nvPr/>
        </p:nvGrpSpPr>
        <p:grpSpPr>
          <a:xfrm>
            <a:off x="561873" y="2495702"/>
            <a:ext cx="1496931" cy="1995909"/>
            <a:chOff x="315404" y="2207571"/>
            <a:chExt cx="1515066" cy="2020089"/>
          </a:xfrm>
        </p:grpSpPr>
        <p:graphicFrame>
          <p:nvGraphicFramePr>
            <p:cNvPr id="20" name="2D Pie Chart">
              <a:extLst>
                <a:ext uri="{FF2B5EF4-FFF2-40B4-BE49-F238E27FC236}">
                  <a16:creationId xmlns:a16="http://schemas.microsoft.com/office/drawing/2014/main" id="{3DCB1B0C-C5BA-48BD-9279-771BE8C6C451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3599105530"/>
                </p:ext>
              </p:extLst>
            </p:nvPr>
          </p:nvGraphicFramePr>
          <p:xfrm>
            <a:off x="315404" y="2207571"/>
            <a:ext cx="1515066" cy="202008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49BC9481-23CB-4106-AA81-582D22684C14}"/>
                </a:ext>
              </a:extLst>
            </p:cNvPr>
            <p:cNvGrpSpPr/>
            <p:nvPr/>
          </p:nvGrpSpPr>
          <p:grpSpPr>
            <a:xfrm>
              <a:off x="422324" y="2565306"/>
              <a:ext cx="1301231" cy="1298448"/>
              <a:chOff x="6333138" y="3859588"/>
              <a:chExt cx="1734975" cy="1734976"/>
            </a:xfrm>
            <a:solidFill>
              <a:schemeClr val="accent5"/>
            </a:solidFill>
          </p:grpSpPr>
          <p:sp>
            <p:nvSpPr>
              <p:cNvPr id="22" name="Circle">
                <a:extLst>
                  <a:ext uri="{FF2B5EF4-FFF2-40B4-BE49-F238E27FC236}">
                    <a16:creationId xmlns:a16="http://schemas.microsoft.com/office/drawing/2014/main" id="{AC4D105C-DBA5-4F37-B020-2CBBEA09BCBE}"/>
                  </a:ext>
                </a:extLst>
              </p:cNvPr>
              <p:cNvSpPr/>
              <p:nvPr/>
            </p:nvSpPr>
            <p:spPr>
              <a:xfrm>
                <a:off x="6333138" y="3859588"/>
                <a:ext cx="1734975" cy="1734976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2700">
                <a:miter lim="400000"/>
              </a:ln>
            </p:spPr>
            <p:txBody>
              <a:bodyPr lIns="45719" rIns="45719" anchor="ctr">
                <a:normAutofit/>
              </a:bodyPr>
              <a:lstStyle/>
              <a:p>
                <a:pPr defTabSz="1766342">
                  <a:defRPr sz="3400">
                    <a:latin typeface="Calibri"/>
                    <a:ea typeface="Calibri"/>
                    <a:cs typeface="Calibri"/>
                    <a:sym typeface="Calibri"/>
                  </a:defRPr>
                </a:pPr>
                <a:endParaRPr sz="3401" dirty="0"/>
              </a:p>
            </p:txBody>
          </p:sp>
          <p:grpSp>
            <p:nvGrpSpPr>
              <p:cNvPr id="23" name="Group 22">
                <a:extLst>
                  <a:ext uri="{FF2B5EF4-FFF2-40B4-BE49-F238E27FC236}">
                    <a16:creationId xmlns:a16="http://schemas.microsoft.com/office/drawing/2014/main" id="{555C56EA-07A3-4170-B608-23FFA4D7A7BD}"/>
                  </a:ext>
                </a:extLst>
              </p:cNvPr>
              <p:cNvGrpSpPr/>
              <p:nvPr/>
            </p:nvGrpSpPr>
            <p:grpSpPr>
              <a:xfrm>
                <a:off x="6497210" y="4023663"/>
                <a:ext cx="1406830" cy="1406830"/>
                <a:chOff x="6497210" y="4023663"/>
                <a:chExt cx="1406830" cy="1406830"/>
              </a:xfrm>
              <a:grpFill/>
            </p:grpSpPr>
            <p:sp>
              <p:nvSpPr>
                <p:cNvPr id="24" name="Circle">
                  <a:extLst>
                    <a:ext uri="{FF2B5EF4-FFF2-40B4-BE49-F238E27FC236}">
                      <a16:creationId xmlns:a16="http://schemas.microsoft.com/office/drawing/2014/main" id="{5A1A1D2D-391A-428E-92C0-6551119A58EE}"/>
                    </a:ext>
                  </a:extLst>
                </p:cNvPr>
                <p:cNvSpPr/>
                <p:nvPr/>
              </p:nvSpPr>
              <p:spPr>
                <a:xfrm>
                  <a:off x="6497210" y="4023663"/>
                  <a:ext cx="1406830" cy="1406830"/>
                </a:xfrm>
                <a:prstGeom prst="ellipse">
                  <a:avLst/>
                </a:prstGeom>
                <a:solidFill>
                  <a:schemeClr val="accent1">
                    <a:lumMod val="50000"/>
                  </a:schemeClr>
                </a:solidFill>
                <a:ln w="12700">
                  <a:solidFill>
                    <a:srgbClr val="D8E3E9"/>
                  </a:solidFill>
                  <a:miter/>
                </a:ln>
              </p:spPr>
              <p:txBody>
                <a:bodyPr lIns="45719" rIns="45719" anchor="ctr">
                  <a:normAutofit/>
                </a:bodyPr>
                <a:lstStyle/>
                <a:p>
                  <a:pPr defTabSz="1766342">
                    <a:defRPr sz="1800">
                      <a:solidFill>
                        <a:srgbClr val="595959"/>
                      </a:solidFill>
                      <a:latin typeface="Roboto Light"/>
                      <a:ea typeface="Roboto Light"/>
                      <a:cs typeface="Roboto Light"/>
                      <a:sym typeface="Roboto Light"/>
                    </a:defRPr>
                  </a:pPr>
                  <a:endParaRPr dirty="0"/>
                </a:p>
              </p:txBody>
            </p:sp>
            <p:sp>
              <p:nvSpPr>
                <p:cNvPr id="25" name="TextBox 24">
                  <a:extLst>
                    <a:ext uri="{FF2B5EF4-FFF2-40B4-BE49-F238E27FC236}">
                      <a16:creationId xmlns:a16="http://schemas.microsoft.com/office/drawing/2014/main" id="{A5657B7F-0868-44EF-91EE-8684399FCB88}"/>
                    </a:ext>
                  </a:extLst>
                </p:cNvPr>
                <p:cNvSpPr txBox="1"/>
                <p:nvPr/>
              </p:nvSpPr>
              <p:spPr>
                <a:xfrm>
                  <a:off x="6587362" y="4265414"/>
                  <a:ext cx="1211185" cy="92038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normAutofit/>
                </a:bodyPr>
                <a:lstStyle/>
                <a:p>
                  <a:pPr algn="ctr"/>
                  <a:r>
                    <a:rPr lang="en-US" sz="2800" b="1" dirty="0">
                      <a:solidFill>
                        <a:schemeClr val="bg1"/>
                      </a:solidFill>
                      <a:latin typeface="Lato" charset="0"/>
                      <a:ea typeface="Lato" charset="0"/>
                      <a:cs typeface="Lato" charset="0"/>
                    </a:rPr>
                    <a:t>38</a:t>
                  </a:r>
                </a:p>
                <a:p>
                  <a:pPr algn="ctr"/>
                  <a:r>
                    <a:rPr lang="en-US" sz="1050" dirty="0">
                      <a:solidFill>
                        <a:schemeClr val="bg1"/>
                      </a:solidFill>
                      <a:latin typeface="Lato" charset="0"/>
                      <a:ea typeface="Lato" charset="0"/>
                      <a:cs typeface="Lato" charset="0"/>
                    </a:rPr>
                    <a:t>MILLION</a:t>
                  </a:r>
                  <a:endParaRPr lang="en-US" sz="100" dirty="0">
                    <a:solidFill>
                      <a:schemeClr val="bg1"/>
                    </a:solidFill>
                    <a:latin typeface="Lato" charset="0"/>
                    <a:ea typeface="Lato" charset="0"/>
                    <a:cs typeface="Lato" charset="0"/>
                  </a:endParaRPr>
                </a:p>
              </p:txBody>
            </p:sp>
          </p:grpSp>
        </p:grpSp>
      </p:grpSp>
      <p:sp>
        <p:nvSpPr>
          <p:cNvPr id="29" name="TextBox 28">
            <a:extLst>
              <a:ext uri="{FF2B5EF4-FFF2-40B4-BE49-F238E27FC236}">
                <a16:creationId xmlns:a16="http://schemas.microsoft.com/office/drawing/2014/main" id="{315F68DE-C636-45A6-A66F-A1730F1AEF60}"/>
              </a:ext>
            </a:extLst>
          </p:cNvPr>
          <p:cNvSpPr txBox="1"/>
          <p:nvPr/>
        </p:nvSpPr>
        <p:spPr>
          <a:xfrm>
            <a:off x="482129" y="2054742"/>
            <a:ext cx="1602987" cy="319640"/>
          </a:xfrm>
          <a:prstGeom prst="rect">
            <a:avLst/>
          </a:prstGeom>
          <a:noFill/>
        </p:spPr>
        <p:txBody>
          <a:bodyPr wrap="square" lIns="68580" tIns="34290" rIns="68580" bIns="34290" rtlCol="0">
            <a:noAutofit/>
          </a:bodyPr>
          <a:lstStyle/>
          <a:p>
            <a:pPr algn="ctr"/>
            <a:r>
              <a:rPr lang="en-US" sz="1700" b="1" dirty="0">
                <a:solidFill>
                  <a:srgbClr val="263997"/>
                </a:solidFill>
                <a:latin typeface="Source Sans Pro" charset="0"/>
                <a:ea typeface="Source Sans Pro" charset="0"/>
                <a:cs typeface="Source Sans Pro" charset="0"/>
              </a:rPr>
              <a:t>Total Adults with HL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16E6448-7804-40A9-AEA3-9BBCD525BAB6}"/>
              </a:ext>
            </a:extLst>
          </p:cNvPr>
          <p:cNvSpPr/>
          <p:nvPr/>
        </p:nvSpPr>
        <p:spPr>
          <a:xfrm>
            <a:off x="2856075" y="2054742"/>
            <a:ext cx="115690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rgbClr val="263997"/>
                </a:solidFill>
                <a:latin typeface="Source Sans Pro" charset="0"/>
                <a:ea typeface="Source Sans Pro" charset="0"/>
                <a:cs typeface="Source Sans Pro" charset="0"/>
              </a:rPr>
              <a:t>Aged 65 – 74 Years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04DD1B0-8A52-4480-B509-724F05043FE2}"/>
              </a:ext>
            </a:extLst>
          </p:cNvPr>
          <p:cNvSpPr txBox="1"/>
          <p:nvPr/>
        </p:nvSpPr>
        <p:spPr>
          <a:xfrm>
            <a:off x="4946324" y="2169965"/>
            <a:ext cx="1217524" cy="369332"/>
          </a:xfrm>
          <a:prstGeom prst="rect">
            <a:avLst/>
          </a:prstGeom>
          <a:noFill/>
        </p:spPr>
        <p:txBody>
          <a:bodyPr wrap="square" lIns="68580" tIns="34290" rIns="68580" bIns="34290" rtlCol="0">
            <a:noAutofit/>
          </a:bodyPr>
          <a:lstStyle/>
          <a:p>
            <a:pPr algn="ctr"/>
            <a:r>
              <a:rPr lang="en-US" b="1" dirty="0">
                <a:solidFill>
                  <a:srgbClr val="263997"/>
                </a:solidFill>
                <a:latin typeface="Source Sans Pro" charset="0"/>
                <a:ea typeface="Source Sans Pro" charset="0"/>
                <a:cs typeface="Source Sans Pro" charset="0"/>
              </a:rPr>
              <a:t>75 Years +</a:t>
            </a:r>
          </a:p>
        </p:txBody>
      </p:sp>
      <p:sp>
        <p:nvSpPr>
          <p:cNvPr id="32" name="Rectangle 41">
            <a:extLst>
              <a:ext uri="{FF2B5EF4-FFF2-40B4-BE49-F238E27FC236}">
                <a16:creationId xmlns:a16="http://schemas.microsoft.com/office/drawing/2014/main" id="{5A3F1AC6-A38D-4F62-9561-F2DF5E839B6B}"/>
              </a:ext>
            </a:extLst>
          </p:cNvPr>
          <p:cNvSpPr>
            <a:spLocks/>
          </p:cNvSpPr>
          <p:nvPr/>
        </p:nvSpPr>
        <p:spPr bwMode="auto">
          <a:xfrm>
            <a:off x="833984" y="4307872"/>
            <a:ext cx="899279" cy="5876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 anchor="ctr">
            <a:normAutofit/>
          </a:bodyPr>
          <a:lstStyle/>
          <a:p>
            <a:pPr algn="ctr"/>
            <a:r>
              <a:rPr lang="en-US" sz="3000" dirty="0">
                <a:solidFill>
                  <a:srgbClr val="263997"/>
                </a:solidFill>
                <a:latin typeface="Source Sans Pro" charset="0"/>
                <a:ea typeface="Source Sans Pro" charset="0"/>
                <a:cs typeface="Source Sans Pro" charset="0"/>
              </a:rPr>
              <a:t>15%</a:t>
            </a:r>
          </a:p>
        </p:txBody>
      </p:sp>
      <p:sp>
        <p:nvSpPr>
          <p:cNvPr id="33" name="Rectangle 41">
            <a:extLst>
              <a:ext uri="{FF2B5EF4-FFF2-40B4-BE49-F238E27FC236}">
                <a16:creationId xmlns:a16="http://schemas.microsoft.com/office/drawing/2014/main" id="{CC51EA67-F630-494C-9C8B-1239973B7119}"/>
              </a:ext>
            </a:extLst>
          </p:cNvPr>
          <p:cNvSpPr>
            <a:spLocks/>
          </p:cNvSpPr>
          <p:nvPr/>
        </p:nvSpPr>
        <p:spPr bwMode="auto">
          <a:xfrm>
            <a:off x="2950611" y="4310612"/>
            <a:ext cx="899279" cy="5876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 anchor="ctr">
            <a:normAutofit/>
          </a:bodyPr>
          <a:lstStyle/>
          <a:p>
            <a:pPr algn="ctr"/>
            <a:r>
              <a:rPr lang="en-US" sz="3000" dirty="0">
                <a:solidFill>
                  <a:srgbClr val="263997"/>
                </a:solidFill>
                <a:latin typeface="Source Sans Pro" charset="0"/>
                <a:ea typeface="Source Sans Pro" charset="0"/>
                <a:cs typeface="Source Sans Pro" charset="0"/>
              </a:rPr>
              <a:t>33%</a:t>
            </a:r>
          </a:p>
        </p:txBody>
      </p:sp>
      <p:sp>
        <p:nvSpPr>
          <p:cNvPr id="34" name="Rectangle 41">
            <a:extLst>
              <a:ext uri="{FF2B5EF4-FFF2-40B4-BE49-F238E27FC236}">
                <a16:creationId xmlns:a16="http://schemas.microsoft.com/office/drawing/2014/main" id="{E24DE2BA-1CDE-41DC-835E-A07525B3114B}"/>
              </a:ext>
            </a:extLst>
          </p:cNvPr>
          <p:cNvSpPr>
            <a:spLocks/>
          </p:cNvSpPr>
          <p:nvPr/>
        </p:nvSpPr>
        <p:spPr bwMode="auto">
          <a:xfrm>
            <a:off x="5105446" y="4307872"/>
            <a:ext cx="899279" cy="5876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 anchor="ctr">
            <a:normAutofit/>
          </a:bodyPr>
          <a:lstStyle/>
          <a:p>
            <a:pPr algn="ctr"/>
            <a:r>
              <a:rPr lang="en-US" sz="3000" dirty="0">
                <a:solidFill>
                  <a:srgbClr val="263997"/>
                </a:solidFill>
                <a:latin typeface="Source Sans Pro" charset="0"/>
                <a:ea typeface="Source Sans Pro" charset="0"/>
                <a:cs typeface="Source Sans Pro" charset="0"/>
              </a:rPr>
              <a:t>50%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A356B64-154C-4454-8E44-32C25C6E40C0}"/>
              </a:ext>
            </a:extLst>
          </p:cNvPr>
          <p:cNvSpPr txBox="1"/>
          <p:nvPr/>
        </p:nvSpPr>
        <p:spPr>
          <a:xfrm>
            <a:off x="6781800" y="2627092"/>
            <a:ext cx="215006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263997"/>
                </a:solidFill>
              </a:rPr>
              <a:t>Age is the single best predictor of hearing loss</a:t>
            </a:r>
            <a:r>
              <a:rPr lang="en-US" sz="2800" dirty="0">
                <a:solidFill>
                  <a:srgbClr val="263997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148230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6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600"/>
                            </p:stCondLst>
                            <p:childTnLst>
                              <p:par>
                                <p:cTn id="1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600"/>
                            </p:stCondLst>
                            <p:childTnLst>
                              <p:par>
                                <p:cTn id="2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6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2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8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4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0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9" grpId="0"/>
      <p:bldP spid="30" grpId="0"/>
      <p:bldP spid="31" grpId="0"/>
      <p:bldP spid="32" grpId="0"/>
      <p:bldP spid="33" grpId="0"/>
      <p:bldP spid="34" grpId="0"/>
      <p:bldP spid="3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875" y="152400"/>
            <a:ext cx="9144000" cy="1325562"/>
          </a:xfrm>
          <a:solidFill>
            <a:srgbClr val="263997"/>
          </a:solidFill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Prevention is Still the Best Cure: H.E.A.R. Strategy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0" y="1722437"/>
            <a:ext cx="5105400" cy="4525963"/>
          </a:xfrm>
        </p:spPr>
        <p:txBody>
          <a:bodyPr>
            <a:noAutofit/>
          </a:bodyPr>
          <a:lstStyle/>
          <a:p>
            <a:r>
              <a:rPr lang="en-US" sz="3400" b="1" dirty="0">
                <a:solidFill>
                  <a:srgbClr val="263997"/>
                </a:solidFill>
              </a:rPr>
              <a:t>H</a:t>
            </a:r>
            <a:r>
              <a:rPr lang="en-US" sz="3400" dirty="0">
                <a:solidFill>
                  <a:srgbClr val="263997"/>
                </a:solidFill>
              </a:rPr>
              <a:t>old yourself accountable for hearing health</a:t>
            </a:r>
          </a:p>
          <a:p>
            <a:r>
              <a:rPr lang="en-US" sz="3400" b="1" dirty="0">
                <a:solidFill>
                  <a:srgbClr val="263997"/>
                </a:solidFill>
              </a:rPr>
              <a:t>E</a:t>
            </a:r>
            <a:r>
              <a:rPr lang="en-US" sz="3400" dirty="0">
                <a:solidFill>
                  <a:srgbClr val="263997"/>
                </a:solidFill>
              </a:rPr>
              <a:t>valuate your surroundings</a:t>
            </a:r>
          </a:p>
          <a:p>
            <a:r>
              <a:rPr lang="en-US" sz="3400" b="1" dirty="0">
                <a:solidFill>
                  <a:srgbClr val="263997"/>
                </a:solidFill>
              </a:rPr>
              <a:t>A</a:t>
            </a:r>
            <a:r>
              <a:rPr lang="en-US" sz="3400" dirty="0">
                <a:solidFill>
                  <a:srgbClr val="263997"/>
                </a:solidFill>
              </a:rPr>
              <a:t>void the noise</a:t>
            </a:r>
          </a:p>
          <a:p>
            <a:r>
              <a:rPr lang="en-US" sz="3400" b="1" dirty="0">
                <a:solidFill>
                  <a:srgbClr val="263997"/>
                </a:solidFill>
              </a:rPr>
              <a:t>R</a:t>
            </a:r>
            <a:r>
              <a:rPr lang="en-US" sz="3400" dirty="0">
                <a:solidFill>
                  <a:srgbClr val="263997"/>
                </a:solidFill>
              </a:rPr>
              <a:t>emember protection</a:t>
            </a:r>
          </a:p>
        </p:txBody>
      </p:sp>
      <p:pic>
        <p:nvPicPr>
          <p:cNvPr id="1026" name="Picture 9" descr="shutterstock_25862695[1].JPG"/>
          <p:cNvPicPr>
            <a:picLocks noChangeAspect="1" noChangeArrowheads="1"/>
          </p:cNvPicPr>
          <p:nvPr/>
        </p:nvPicPr>
        <p:blipFill>
          <a:blip r:embed="rId2" cstate="print"/>
          <a:srcRect b="5783"/>
          <a:stretch>
            <a:fillRect/>
          </a:stretch>
        </p:blipFill>
        <p:spPr bwMode="auto">
          <a:xfrm>
            <a:off x="457200" y="1676400"/>
            <a:ext cx="2851872" cy="4030662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819400" y="6248400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Insert Your Practice Logo Here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1" y="1524001"/>
            <a:ext cx="5638800" cy="4191000"/>
          </a:xfrm>
        </p:spPr>
        <p:txBody>
          <a:bodyPr>
            <a:normAutofit lnSpcReduction="10000"/>
          </a:bodyPr>
          <a:lstStyle/>
          <a:p>
            <a:r>
              <a:rPr lang="en-US" sz="3000" dirty="0">
                <a:solidFill>
                  <a:srgbClr val="263997"/>
                </a:solidFill>
              </a:rPr>
              <a:t>I often feel like people are mumbling</a:t>
            </a:r>
          </a:p>
          <a:p>
            <a:r>
              <a:rPr lang="en-US" sz="3000" dirty="0">
                <a:solidFill>
                  <a:srgbClr val="263997"/>
                </a:solidFill>
              </a:rPr>
              <a:t>I have difficulty talking on the phone or listening to the TV </a:t>
            </a:r>
          </a:p>
          <a:p>
            <a:r>
              <a:rPr lang="en-US" sz="3000" dirty="0">
                <a:solidFill>
                  <a:srgbClr val="263997"/>
                </a:solidFill>
              </a:rPr>
              <a:t>Others complain that I have a hearing problem</a:t>
            </a:r>
          </a:p>
          <a:p>
            <a:r>
              <a:rPr lang="en-US" sz="3000" dirty="0">
                <a:solidFill>
                  <a:srgbClr val="263997"/>
                </a:solidFill>
              </a:rPr>
              <a:t>I have trouble understanding conversation if there is background noise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819400" y="6248400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Insert Your Practice Logo Here</a:t>
            </a:r>
          </a:p>
        </p:txBody>
      </p:sp>
      <p:pic>
        <p:nvPicPr>
          <p:cNvPr id="7" name="Picture 6" descr="A person in a white shirt&#10;&#10;Description automatically generated">
            <a:extLst>
              <a:ext uri="{FF2B5EF4-FFF2-40B4-BE49-F238E27FC236}">
                <a16:creationId xmlns:a16="http://schemas.microsoft.com/office/drawing/2014/main" id="{35DF908C-0308-44D7-9E98-6F8E3943B06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916" r="15602"/>
          <a:stretch/>
        </p:blipFill>
        <p:spPr>
          <a:xfrm>
            <a:off x="5867400" y="1534369"/>
            <a:ext cx="2901352" cy="3685169"/>
          </a:xfrm>
          <a:prstGeom prst="rect">
            <a:avLst/>
          </a:prstGeom>
        </p:spPr>
      </p:pic>
      <p:sp>
        <p:nvSpPr>
          <p:cNvPr id="9" name="Title 8">
            <a:extLst>
              <a:ext uri="{FF2B5EF4-FFF2-40B4-BE49-F238E27FC236}">
                <a16:creationId xmlns:a16="http://schemas.microsoft.com/office/drawing/2014/main" id="{6ABEC228-C713-478C-87D0-F0DC1CAAF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42F60C0C-2E9F-4574-BA71-C5AF08A180E2}"/>
              </a:ext>
            </a:extLst>
          </p:cNvPr>
          <p:cNvSpPr txBox="1">
            <a:spLocks/>
          </p:cNvSpPr>
          <p:nvPr/>
        </p:nvSpPr>
        <p:spPr>
          <a:xfrm>
            <a:off x="0" y="160337"/>
            <a:ext cx="9144000" cy="1241426"/>
          </a:xfrm>
          <a:prstGeom prst="rect">
            <a:avLst/>
          </a:prstGeom>
          <a:solidFill>
            <a:srgbClr val="263997"/>
          </a:solidFill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kern="1200">
                <a:solidFill>
                  <a:srgbClr val="263997"/>
                </a:solidFill>
                <a:latin typeface="Arial Black"/>
                <a:ea typeface="+mj-ea"/>
                <a:cs typeface="Arial Black"/>
              </a:defRPr>
            </a:lvl1pPr>
          </a:lstStyle>
          <a:p>
            <a:r>
              <a:rPr lang="en-US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How Do I Know if I Need My </a:t>
            </a:r>
            <a:br>
              <a:rPr lang="en-US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</a:br>
            <a:r>
              <a:rPr lang="en-US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Hearing Evaluated?</a:t>
            </a:r>
            <a:endParaRPr lang="en-US" dirty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hutterstock_3415373[1]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00800" y="1524000"/>
            <a:ext cx="2387600" cy="35814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0337"/>
            <a:ext cx="9144000" cy="1241426"/>
          </a:xfrm>
          <a:solidFill>
            <a:srgbClr val="263997"/>
          </a:solidFill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How Do I Know if I Need My </a:t>
            </a:r>
            <a:br>
              <a:rPr lang="en-US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</a:br>
            <a:r>
              <a:rPr lang="en-US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Hearing Evaluated?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781800" cy="4525963"/>
          </a:xfrm>
        </p:spPr>
        <p:txBody>
          <a:bodyPr>
            <a:normAutofit/>
          </a:bodyPr>
          <a:lstStyle/>
          <a:p>
            <a:r>
              <a:rPr lang="en-US" sz="3000" dirty="0">
                <a:solidFill>
                  <a:srgbClr val="263997"/>
                </a:solidFill>
              </a:rPr>
              <a:t>I frequently ask others to repeat what they have said to me</a:t>
            </a:r>
          </a:p>
          <a:p>
            <a:r>
              <a:rPr lang="en-US" sz="3000" dirty="0">
                <a:solidFill>
                  <a:srgbClr val="263997"/>
                </a:solidFill>
              </a:rPr>
              <a:t>I have ringing in my ears</a:t>
            </a:r>
          </a:p>
          <a:p>
            <a:r>
              <a:rPr lang="en-US" sz="3000" dirty="0">
                <a:solidFill>
                  <a:srgbClr val="263997"/>
                </a:solidFill>
              </a:rPr>
              <a:t>I have a history of ear infections</a:t>
            </a:r>
          </a:p>
          <a:p>
            <a:r>
              <a:rPr lang="en-US" sz="3000" dirty="0">
                <a:solidFill>
                  <a:srgbClr val="263997"/>
                </a:solidFill>
              </a:rPr>
              <a:t>I experience dizziness</a:t>
            </a:r>
          </a:p>
          <a:p>
            <a:r>
              <a:rPr lang="en-US" sz="3000" dirty="0">
                <a:solidFill>
                  <a:srgbClr val="263997"/>
                </a:solidFill>
              </a:rPr>
              <a:t>I have a family history of hearing loss</a:t>
            </a:r>
          </a:p>
          <a:p>
            <a:r>
              <a:rPr lang="en-US" sz="3000" dirty="0">
                <a:solidFill>
                  <a:srgbClr val="263997"/>
                </a:solidFill>
              </a:rPr>
              <a:t>I have a history of exposure to loud noise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819400" y="6248400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Insert Your Practice Logo Here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22457-ADFB-44A9-9897-F4C91B8642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"/>
            <a:ext cx="9208825" cy="6795238"/>
          </a:xfrm>
          <a:solidFill>
            <a:schemeClr val="accent1">
              <a:lumMod val="60000"/>
              <a:lumOff val="40000"/>
              <a:alpha val="78000"/>
            </a:schemeClr>
          </a:solidFill>
        </p:spPr>
        <p:txBody>
          <a:bodyPr/>
          <a:lstStyle/>
          <a:p>
            <a:endParaRPr lang="en-US" dirty="0">
              <a:solidFill>
                <a:srgbClr val="263997"/>
              </a:solidFill>
            </a:endParaRPr>
          </a:p>
        </p:txBody>
      </p:sp>
      <p:sp>
        <p:nvSpPr>
          <p:cNvPr id="4" name="Shape 1453">
            <a:extLst>
              <a:ext uri="{FF2B5EF4-FFF2-40B4-BE49-F238E27FC236}">
                <a16:creationId xmlns:a16="http://schemas.microsoft.com/office/drawing/2014/main" id="{A81F48ED-ED5F-4007-885F-079D4BA942A2}"/>
              </a:ext>
            </a:extLst>
          </p:cNvPr>
          <p:cNvSpPr/>
          <p:nvPr/>
        </p:nvSpPr>
        <p:spPr>
          <a:xfrm>
            <a:off x="4850926" y="1566939"/>
            <a:ext cx="3246978" cy="29899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432" h="20429" extrusionOk="0">
                <a:moveTo>
                  <a:pt x="16929" y="20413"/>
                </a:moveTo>
                <a:cubicBezTo>
                  <a:pt x="21600" y="15746"/>
                  <a:pt x="21600" y="8180"/>
                  <a:pt x="16929" y="3512"/>
                </a:cubicBezTo>
                <a:cubicBezTo>
                  <a:pt x="12258" y="-1171"/>
                  <a:pt x="4671" y="-1171"/>
                  <a:pt x="0" y="3512"/>
                </a:cubicBezTo>
                <a:cubicBezTo>
                  <a:pt x="0" y="3512"/>
                  <a:pt x="0" y="3512"/>
                  <a:pt x="0" y="3512"/>
                </a:cubicBezTo>
                <a:cubicBezTo>
                  <a:pt x="16913" y="20429"/>
                  <a:pt x="16913" y="20429"/>
                  <a:pt x="16913" y="20429"/>
                </a:cubicBezTo>
                <a:cubicBezTo>
                  <a:pt x="16913" y="20413"/>
                  <a:pt x="16913" y="20413"/>
                  <a:pt x="16929" y="20413"/>
                </a:cubicBezTo>
                <a:close/>
              </a:path>
            </a:pathLst>
          </a:custGeom>
          <a:solidFill>
            <a:schemeClr val="bg1">
              <a:alpha val="17000"/>
            </a:schemeClr>
          </a:solidFill>
          <a:ln w="85725">
            <a:solidFill>
              <a:schemeClr val="accent2"/>
            </a:solidFill>
            <a:miter lim="400000"/>
          </a:ln>
        </p:spPr>
        <p:txBody>
          <a:bodyPr lIns="45719" rIns="45719" anchor="ctr">
            <a:normAutofit/>
          </a:bodyPr>
          <a:lstStyle/>
          <a:p>
            <a:pPr lvl="0">
              <a:defRPr sz="3200">
                <a:solidFill>
                  <a:srgbClr val="EAE0BE"/>
                </a:solidFill>
              </a:defRPr>
            </a:pPr>
            <a:endParaRPr sz="3200">
              <a:solidFill>
                <a:srgbClr val="263997"/>
              </a:solidFill>
            </a:endParaRPr>
          </a:p>
        </p:txBody>
      </p:sp>
      <p:sp>
        <p:nvSpPr>
          <p:cNvPr id="5" name="Shape 1454">
            <a:extLst>
              <a:ext uri="{FF2B5EF4-FFF2-40B4-BE49-F238E27FC236}">
                <a16:creationId xmlns:a16="http://schemas.microsoft.com/office/drawing/2014/main" id="{1F622733-7478-45B2-A43D-0B1A368982F8}"/>
              </a:ext>
            </a:extLst>
          </p:cNvPr>
          <p:cNvSpPr/>
          <p:nvPr/>
        </p:nvSpPr>
        <p:spPr>
          <a:xfrm>
            <a:off x="4405099" y="1725258"/>
            <a:ext cx="3043021" cy="140610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82" h="21565" extrusionOk="0">
                <a:moveTo>
                  <a:pt x="21582" y="21530"/>
                </a:moveTo>
                <a:cubicBezTo>
                  <a:pt x="21600" y="9674"/>
                  <a:pt x="16778" y="35"/>
                  <a:pt x="10826" y="0"/>
                </a:cubicBezTo>
                <a:cubicBezTo>
                  <a:pt x="4857" y="-35"/>
                  <a:pt x="18" y="9569"/>
                  <a:pt x="0" y="21424"/>
                </a:cubicBezTo>
                <a:cubicBezTo>
                  <a:pt x="0" y="21424"/>
                  <a:pt x="0" y="21424"/>
                  <a:pt x="0" y="21424"/>
                </a:cubicBezTo>
                <a:cubicBezTo>
                  <a:pt x="21582" y="21565"/>
                  <a:pt x="21582" y="21565"/>
                  <a:pt x="21582" y="21565"/>
                </a:cubicBezTo>
                <a:cubicBezTo>
                  <a:pt x="21582" y="21530"/>
                  <a:pt x="21582" y="21530"/>
                  <a:pt x="21582" y="21530"/>
                </a:cubicBezTo>
                <a:close/>
              </a:path>
            </a:pathLst>
          </a:custGeom>
          <a:solidFill>
            <a:schemeClr val="bg1">
              <a:alpha val="11000"/>
            </a:schemeClr>
          </a:solidFill>
          <a:ln w="69850">
            <a:solidFill>
              <a:srgbClr val="0033CC">
                <a:alpha val="86000"/>
              </a:srgbClr>
            </a:solidFill>
            <a:miter lim="400000"/>
          </a:ln>
        </p:spPr>
        <p:txBody>
          <a:bodyPr lIns="45719" rIns="45719" anchor="ctr">
            <a:normAutofit/>
          </a:bodyPr>
          <a:lstStyle/>
          <a:p>
            <a:pPr lvl="0">
              <a:defRPr sz="3200">
                <a:solidFill>
                  <a:srgbClr val="FFFFFF"/>
                </a:solidFill>
              </a:defRPr>
            </a:pPr>
            <a:endParaRPr sz="3200">
              <a:solidFill>
                <a:srgbClr val="263997"/>
              </a:solidFill>
            </a:endParaRPr>
          </a:p>
        </p:txBody>
      </p:sp>
      <p:sp>
        <p:nvSpPr>
          <p:cNvPr id="6" name="Shape 1455">
            <a:extLst>
              <a:ext uri="{FF2B5EF4-FFF2-40B4-BE49-F238E27FC236}">
                <a16:creationId xmlns:a16="http://schemas.microsoft.com/office/drawing/2014/main" id="{BB1EC577-1271-4082-A780-1FE110D5EEB8}"/>
              </a:ext>
            </a:extLst>
          </p:cNvPr>
          <p:cNvSpPr/>
          <p:nvPr/>
        </p:nvSpPr>
        <p:spPr>
          <a:xfrm>
            <a:off x="4867845" y="2316161"/>
            <a:ext cx="1948892" cy="179285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431" h="20431" extrusionOk="0">
                <a:moveTo>
                  <a:pt x="20405" y="3506"/>
                </a:moveTo>
                <a:cubicBezTo>
                  <a:pt x="15730" y="-1169"/>
                  <a:pt x="8181" y="-1169"/>
                  <a:pt x="3506" y="3506"/>
                </a:cubicBezTo>
                <a:cubicBezTo>
                  <a:pt x="-1169" y="8181"/>
                  <a:pt x="-1169" y="15756"/>
                  <a:pt x="3506" y="20431"/>
                </a:cubicBezTo>
                <a:cubicBezTo>
                  <a:pt x="3506" y="20431"/>
                  <a:pt x="3506" y="20431"/>
                  <a:pt x="3506" y="20431"/>
                </a:cubicBezTo>
                <a:cubicBezTo>
                  <a:pt x="20431" y="3506"/>
                  <a:pt x="20431" y="3506"/>
                  <a:pt x="20431" y="3506"/>
                </a:cubicBezTo>
                <a:cubicBezTo>
                  <a:pt x="20431" y="3506"/>
                  <a:pt x="20405" y="3506"/>
                  <a:pt x="20405" y="3506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 w="50800">
            <a:solidFill>
              <a:schemeClr val="accent6">
                <a:alpha val="74000"/>
              </a:schemeClr>
            </a:solidFill>
            <a:miter lim="400000"/>
          </a:ln>
        </p:spPr>
        <p:txBody>
          <a:bodyPr lIns="45719" rIns="45719" anchor="ctr">
            <a:normAutofit/>
          </a:bodyPr>
          <a:lstStyle/>
          <a:p>
            <a:pPr lvl="0">
              <a:defRPr sz="3200">
                <a:solidFill>
                  <a:srgbClr val="FFFFFF"/>
                </a:solidFill>
              </a:defRPr>
            </a:pPr>
            <a:endParaRPr sz="3200">
              <a:solidFill>
                <a:srgbClr val="263997"/>
              </a:solidFill>
            </a:endParaRPr>
          </a:p>
        </p:txBody>
      </p:sp>
      <p:sp>
        <p:nvSpPr>
          <p:cNvPr id="7" name="Shape 1456">
            <a:extLst>
              <a:ext uri="{FF2B5EF4-FFF2-40B4-BE49-F238E27FC236}">
                <a16:creationId xmlns:a16="http://schemas.microsoft.com/office/drawing/2014/main" id="{DB6FEC1E-A69B-4C2E-ACC8-AFCADEC92340}"/>
              </a:ext>
            </a:extLst>
          </p:cNvPr>
          <p:cNvSpPr/>
          <p:nvPr/>
        </p:nvSpPr>
        <p:spPr>
          <a:xfrm>
            <a:off x="5463017" y="2900689"/>
            <a:ext cx="761376" cy="140155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0"/>
                </a:moveTo>
                <a:cubicBezTo>
                  <a:pt x="9671" y="0"/>
                  <a:pt x="0" y="4843"/>
                  <a:pt x="0" y="10782"/>
                </a:cubicBezTo>
                <a:cubicBezTo>
                  <a:pt x="0" y="16757"/>
                  <a:pt x="9671" y="21600"/>
                  <a:pt x="21600" y="21600"/>
                </a:cubicBezTo>
                <a:cubicBezTo>
                  <a:pt x="21600" y="21600"/>
                  <a:pt x="21600" y="21600"/>
                  <a:pt x="21600" y="21600"/>
                </a:cubicBezTo>
                <a:cubicBezTo>
                  <a:pt x="21600" y="0"/>
                  <a:pt x="21600" y="0"/>
                  <a:pt x="21600" y="0"/>
                </a:cubicBezTo>
                <a:cubicBezTo>
                  <a:pt x="21600" y="0"/>
                  <a:pt x="21600" y="0"/>
                  <a:pt x="21600" y="0"/>
                </a:cubicBezTo>
                <a:close/>
              </a:path>
            </a:pathLst>
          </a:custGeom>
          <a:solidFill>
            <a:schemeClr val="bg1">
              <a:alpha val="34000"/>
            </a:schemeClr>
          </a:solidFill>
          <a:ln w="50800">
            <a:solidFill>
              <a:schemeClr val="accent4">
                <a:lumMod val="75000"/>
                <a:alpha val="74489"/>
              </a:schemeClr>
            </a:solidFill>
            <a:miter lim="400000"/>
          </a:ln>
        </p:spPr>
        <p:txBody>
          <a:bodyPr lIns="45719" rIns="45719" anchor="ctr">
            <a:normAutofit/>
          </a:bodyPr>
          <a:lstStyle/>
          <a:p>
            <a:pPr lvl="0">
              <a:defRPr sz="3200">
                <a:solidFill>
                  <a:srgbClr val="FFFFFF"/>
                </a:solidFill>
              </a:defRPr>
            </a:pPr>
            <a:endParaRPr sz="3200">
              <a:solidFill>
                <a:srgbClr val="263997"/>
              </a:solidFill>
            </a:endParaRPr>
          </a:p>
        </p:txBody>
      </p:sp>
      <p:sp>
        <p:nvSpPr>
          <p:cNvPr id="8" name="Shape 1459">
            <a:extLst>
              <a:ext uri="{FF2B5EF4-FFF2-40B4-BE49-F238E27FC236}">
                <a16:creationId xmlns:a16="http://schemas.microsoft.com/office/drawing/2014/main" id="{4888B936-4EDF-459C-864E-D815500425E8}"/>
              </a:ext>
            </a:extLst>
          </p:cNvPr>
          <p:cNvSpPr/>
          <p:nvPr/>
        </p:nvSpPr>
        <p:spPr>
          <a:xfrm flipV="1">
            <a:off x="2930211" y="3502203"/>
            <a:ext cx="2658244" cy="975350"/>
          </a:xfrm>
          <a:prstGeom prst="line">
            <a:avLst/>
          </a:prstGeom>
          <a:ln w="19050">
            <a:solidFill>
              <a:srgbClr val="261094"/>
            </a:solidFill>
            <a:custDash>
              <a:ds d="200000" sp="200000"/>
            </a:custDash>
            <a:miter lim="400000"/>
            <a:tailEnd type="oval"/>
          </a:ln>
        </p:spPr>
        <p:txBody>
          <a:bodyPr lIns="45719" rIns="45719">
            <a:normAutofit fontScale="25000" lnSpcReduction="20000"/>
          </a:bodyPr>
          <a:lstStyle/>
          <a:p>
            <a:pPr defTabSz="3429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 sz="1200" dirty="0">
              <a:solidFill>
                <a:srgbClr val="263997"/>
              </a:solidFill>
            </a:endParaRPr>
          </a:p>
        </p:txBody>
      </p:sp>
      <p:sp>
        <p:nvSpPr>
          <p:cNvPr id="9" name="Shape 1460">
            <a:extLst>
              <a:ext uri="{FF2B5EF4-FFF2-40B4-BE49-F238E27FC236}">
                <a16:creationId xmlns:a16="http://schemas.microsoft.com/office/drawing/2014/main" id="{E10B4A46-3386-499C-8F20-7BBF347775AF}"/>
              </a:ext>
            </a:extLst>
          </p:cNvPr>
          <p:cNvSpPr/>
          <p:nvPr/>
        </p:nvSpPr>
        <p:spPr>
          <a:xfrm>
            <a:off x="4077714" y="1569937"/>
            <a:ext cx="1737307" cy="1570160"/>
          </a:xfrm>
          <a:prstGeom prst="line">
            <a:avLst/>
          </a:prstGeom>
          <a:ln w="19050">
            <a:solidFill>
              <a:srgbClr val="261094"/>
            </a:solidFill>
            <a:custDash>
              <a:ds d="200000" sp="200000"/>
            </a:custDash>
            <a:miter lim="400000"/>
            <a:tailEnd type="oval"/>
          </a:ln>
        </p:spPr>
        <p:txBody>
          <a:bodyPr lIns="45719" rIns="45719">
            <a:normAutofit fontScale="25000" lnSpcReduction="20000"/>
          </a:bodyPr>
          <a:lstStyle/>
          <a:p>
            <a:pPr defTabSz="3429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 sz="1200">
              <a:solidFill>
                <a:srgbClr val="263997"/>
              </a:solidFill>
            </a:endParaRPr>
          </a:p>
        </p:txBody>
      </p:sp>
      <p:sp>
        <p:nvSpPr>
          <p:cNvPr id="10" name="Shape 1462">
            <a:extLst>
              <a:ext uri="{FF2B5EF4-FFF2-40B4-BE49-F238E27FC236}">
                <a16:creationId xmlns:a16="http://schemas.microsoft.com/office/drawing/2014/main" id="{CB6C843B-F16D-4074-B654-BA3F9E70645B}"/>
              </a:ext>
            </a:extLst>
          </p:cNvPr>
          <p:cNvSpPr/>
          <p:nvPr/>
        </p:nvSpPr>
        <p:spPr>
          <a:xfrm flipH="1">
            <a:off x="7456143" y="1578648"/>
            <a:ext cx="464506" cy="388432"/>
          </a:xfrm>
          <a:prstGeom prst="line">
            <a:avLst/>
          </a:prstGeom>
          <a:ln w="19050">
            <a:solidFill>
              <a:srgbClr val="261094"/>
            </a:solidFill>
            <a:custDash>
              <a:ds d="200000" sp="200000"/>
            </a:custDash>
            <a:miter lim="400000"/>
            <a:tailEnd type="oval"/>
          </a:ln>
        </p:spPr>
        <p:txBody>
          <a:bodyPr lIns="45719" rIns="45719">
            <a:normAutofit fontScale="25000" lnSpcReduction="20000"/>
          </a:bodyPr>
          <a:lstStyle/>
          <a:p>
            <a:pPr defTabSz="3429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 sz="1200">
              <a:solidFill>
                <a:srgbClr val="263997"/>
              </a:solidFill>
            </a:endParaRPr>
          </a:p>
        </p:txBody>
      </p:sp>
      <p:sp>
        <p:nvSpPr>
          <p:cNvPr id="11" name="Shape 1463">
            <a:extLst>
              <a:ext uri="{FF2B5EF4-FFF2-40B4-BE49-F238E27FC236}">
                <a16:creationId xmlns:a16="http://schemas.microsoft.com/office/drawing/2014/main" id="{5EC6695C-86B6-46BA-AF17-3F98FC9FBF1A}"/>
              </a:ext>
            </a:extLst>
          </p:cNvPr>
          <p:cNvSpPr/>
          <p:nvPr/>
        </p:nvSpPr>
        <p:spPr>
          <a:xfrm flipV="1">
            <a:off x="6398642" y="2725858"/>
            <a:ext cx="654833" cy="2531942"/>
          </a:xfrm>
          <a:prstGeom prst="line">
            <a:avLst/>
          </a:prstGeom>
          <a:ln w="19050">
            <a:solidFill>
              <a:srgbClr val="261094"/>
            </a:solidFill>
            <a:custDash>
              <a:ds d="200000" sp="200000"/>
            </a:custDash>
            <a:miter lim="400000"/>
            <a:tailEnd type="oval"/>
          </a:ln>
        </p:spPr>
        <p:txBody>
          <a:bodyPr lIns="45719" rIns="45719">
            <a:normAutofit fontScale="25000" lnSpcReduction="20000"/>
          </a:bodyPr>
          <a:lstStyle/>
          <a:p>
            <a:pPr defTabSz="3429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 sz="1200">
              <a:solidFill>
                <a:srgbClr val="263997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23FF08B-FAC5-48F2-B57D-CA7A7871182A}"/>
              </a:ext>
            </a:extLst>
          </p:cNvPr>
          <p:cNvSpPr txBox="1"/>
          <p:nvPr/>
        </p:nvSpPr>
        <p:spPr>
          <a:xfrm>
            <a:off x="187542" y="1733473"/>
            <a:ext cx="3663218" cy="828596"/>
          </a:xfrm>
          <a:prstGeom prst="rect">
            <a:avLst/>
          </a:prstGeom>
          <a:noFill/>
          <a:ln>
            <a:noFill/>
          </a:ln>
        </p:spPr>
        <p:txBody>
          <a:bodyPr wrap="square" lIns="68580" tIns="34290" rIns="68580" bIns="34290" rtlCol="0">
            <a:noAutofit/>
          </a:bodyPr>
          <a:lstStyle/>
          <a:p>
            <a:r>
              <a:rPr lang="en-US" sz="3600" b="1" dirty="0">
                <a:solidFill>
                  <a:srgbClr val="261094"/>
                </a:solidFill>
                <a:latin typeface="Calibri" panose="020F0502020204030204" pitchFamily="34" charset="0"/>
                <a:ea typeface="Source Sans Pro ExtraLight" charset="0"/>
                <a:cs typeface="Calibri" panose="020F0502020204030204" pitchFamily="34" charset="0"/>
              </a:rPr>
              <a:t>Hearing Loss is Connected to Other Conditions &amp; Comorbidities</a:t>
            </a:r>
            <a:endParaRPr lang="en-US" sz="3600" b="1" baseline="30000" dirty="0">
              <a:solidFill>
                <a:srgbClr val="261094"/>
              </a:solidFill>
              <a:latin typeface="Calibri" panose="020F0502020204030204" pitchFamily="34" charset="0"/>
              <a:ea typeface="Source Sans Pro ExtraLight" charset="0"/>
              <a:cs typeface="Calibri" panose="020F0502020204030204" pitchFamily="34" charset="0"/>
            </a:endParaRPr>
          </a:p>
        </p:txBody>
      </p:sp>
      <p:sp>
        <p:nvSpPr>
          <p:cNvPr id="13" name="Lorem Ipsum…">
            <a:extLst>
              <a:ext uri="{FF2B5EF4-FFF2-40B4-BE49-F238E27FC236}">
                <a16:creationId xmlns:a16="http://schemas.microsoft.com/office/drawing/2014/main" id="{17158F6E-55CD-431F-A5AB-078941944054}"/>
              </a:ext>
            </a:extLst>
          </p:cNvPr>
          <p:cNvSpPr txBox="1"/>
          <p:nvPr/>
        </p:nvSpPr>
        <p:spPr>
          <a:xfrm>
            <a:off x="5261548" y="5128200"/>
            <a:ext cx="2511363" cy="62796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38100" tIns="38100" rIns="38100" bIns="38100" numCol="1" anchor="ctr">
            <a:noAutofit/>
          </a:bodyPr>
          <a:lstStyle/>
          <a:p>
            <a:pPr defTabSz="619283">
              <a:lnSpc>
                <a:spcPct val="120000"/>
              </a:lnSpc>
              <a:defRPr sz="2000">
                <a:solidFill>
                  <a:srgbClr val="FFFFFF"/>
                </a:solidFill>
                <a:latin typeface="Lato Bold"/>
                <a:ea typeface="Lato Bold"/>
                <a:cs typeface="Lato Bold"/>
                <a:sym typeface="Lato Bold"/>
              </a:defRPr>
            </a:pPr>
            <a:r>
              <a:rPr lang="en-US" sz="2400" dirty="0">
                <a:solidFill>
                  <a:srgbClr val="261094"/>
                </a:solidFill>
                <a:latin typeface="Calibri" panose="020F0502020204030204" pitchFamily="34" charset="0"/>
                <a:ea typeface="Source Sans Pro" charset="0"/>
                <a:cs typeface="Calibri" panose="020F0502020204030204" pitchFamily="34" charset="0"/>
              </a:rPr>
              <a:t>Tumors and Infections</a:t>
            </a:r>
            <a:endParaRPr sz="2400" dirty="0">
              <a:solidFill>
                <a:srgbClr val="261094"/>
              </a:solidFill>
              <a:latin typeface="Calibri" panose="020F0502020204030204" pitchFamily="34" charset="0"/>
              <a:ea typeface="Source Sans Pro" charset="0"/>
              <a:cs typeface="Calibri" panose="020F0502020204030204" pitchFamily="34" charset="0"/>
            </a:endParaRPr>
          </a:p>
        </p:txBody>
      </p:sp>
      <p:sp>
        <p:nvSpPr>
          <p:cNvPr id="14" name="Lorem Ipsum…">
            <a:extLst>
              <a:ext uri="{FF2B5EF4-FFF2-40B4-BE49-F238E27FC236}">
                <a16:creationId xmlns:a16="http://schemas.microsoft.com/office/drawing/2014/main" id="{60664DDF-19A3-4959-86C8-1268FDBC2FA5}"/>
              </a:ext>
            </a:extLst>
          </p:cNvPr>
          <p:cNvSpPr txBox="1"/>
          <p:nvPr/>
        </p:nvSpPr>
        <p:spPr>
          <a:xfrm>
            <a:off x="1360986" y="4391930"/>
            <a:ext cx="2095917" cy="58560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38100" tIns="38100" rIns="38100" bIns="38100" numCol="1" anchor="ctr">
            <a:noAutofit/>
          </a:bodyPr>
          <a:lstStyle/>
          <a:p>
            <a:pPr algn="r" defTabSz="619283">
              <a:lnSpc>
                <a:spcPct val="120000"/>
              </a:lnSpc>
              <a:defRPr sz="16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2400" dirty="0">
                <a:solidFill>
                  <a:srgbClr val="261094"/>
                </a:solidFill>
                <a:latin typeface="Calibri" panose="020F0502020204030204" pitchFamily="34" charset="0"/>
                <a:ea typeface="Source Sans Pro" charset="0"/>
                <a:cs typeface="Calibri" panose="020F0502020204030204" pitchFamily="34" charset="0"/>
              </a:rPr>
              <a:t>Heart Disease</a:t>
            </a:r>
            <a:endParaRPr sz="2400" dirty="0">
              <a:solidFill>
                <a:srgbClr val="261094"/>
              </a:solidFill>
              <a:latin typeface="Calibri" panose="020F0502020204030204" pitchFamily="34" charset="0"/>
              <a:ea typeface="Source Sans Pro" charset="0"/>
              <a:cs typeface="Calibri" panose="020F0502020204030204" pitchFamily="34" charset="0"/>
            </a:endParaRPr>
          </a:p>
        </p:txBody>
      </p:sp>
      <p:sp>
        <p:nvSpPr>
          <p:cNvPr id="15" name="Lorem Ipsum…">
            <a:extLst>
              <a:ext uri="{FF2B5EF4-FFF2-40B4-BE49-F238E27FC236}">
                <a16:creationId xmlns:a16="http://schemas.microsoft.com/office/drawing/2014/main" id="{20479BDC-C068-4F72-9565-7F619E3DB98F}"/>
              </a:ext>
            </a:extLst>
          </p:cNvPr>
          <p:cNvSpPr txBox="1"/>
          <p:nvPr/>
        </p:nvSpPr>
        <p:spPr>
          <a:xfrm>
            <a:off x="2686510" y="894077"/>
            <a:ext cx="2483587" cy="58560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38100" tIns="38100" rIns="38100" bIns="38100" numCol="1" anchor="ctr">
            <a:noAutofit/>
          </a:bodyPr>
          <a:lstStyle/>
          <a:p>
            <a:pPr algn="r" defTabSz="619283">
              <a:lnSpc>
                <a:spcPct val="120000"/>
              </a:lnSpc>
              <a:defRPr sz="2000">
                <a:solidFill>
                  <a:srgbClr val="FFFFFF"/>
                </a:solidFill>
                <a:latin typeface="Lato Bold"/>
                <a:ea typeface="Lato Bold"/>
                <a:cs typeface="Lato Bold"/>
                <a:sym typeface="Lato Bold"/>
              </a:defRPr>
            </a:pPr>
            <a:r>
              <a:rPr lang="en-US" sz="2400" dirty="0">
                <a:solidFill>
                  <a:srgbClr val="261094"/>
                </a:solidFill>
                <a:latin typeface="Calibri" panose="020F0502020204030204" pitchFamily="34" charset="0"/>
                <a:ea typeface="Source Sans Pro" charset="0"/>
                <a:cs typeface="Calibri" panose="020F0502020204030204" pitchFamily="34" charset="0"/>
              </a:rPr>
              <a:t>Cognitive Disorders</a:t>
            </a:r>
            <a:endParaRPr sz="2400" dirty="0">
              <a:solidFill>
                <a:srgbClr val="261094"/>
              </a:solidFill>
              <a:latin typeface="Calibri" panose="020F0502020204030204" pitchFamily="34" charset="0"/>
              <a:ea typeface="Source Sans Pro" charset="0"/>
              <a:cs typeface="Calibri" panose="020F0502020204030204" pitchFamily="34" charset="0"/>
            </a:endParaRPr>
          </a:p>
        </p:txBody>
      </p:sp>
      <p:sp>
        <p:nvSpPr>
          <p:cNvPr id="30" name="Lorem Ipsum…">
            <a:extLst>
              <a:ext uri="{FF2B5EF4-FFF2-40B4-BE49-F238E27FC236}">
                <a16:creationId xmlns:a16="http://schemas.microsoft.com/office/drawing/2014/main" id="{83AE6799-EB61-4B83-A2DC-D06EA1293A43}"/>
              </a:ext>
            </a:extLst>
          </p:cNvPr>
          <p:cNvSpPr txBox="1"/>
          <p:nvPr/>
        </p:nvSpPr>
        <p:spPr>
          <a:xfrm>
            <a:off x="7227366" y="586138"/>
            <a:ext cx="1777315" cy="58560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38100" tIns="38100" rIns="38100" bIns="38100" numCol="1" anchor="ctr">
            <a:noAutofit/>
          </a:bodyPr>
          <a:lstStyle/>
          <a:p>
            <a:pPr defTabSz="619283">
              <a:lnSpc>
                <a:spcPct val="120000"/>
              </a:lnSpc>
              <a:defRPr sz="16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2400" dirty="0">
                <a:solidFill>
                  <a:srgbClr val="261094"/>
                </a:solidFill>
                <a:latin typeface="Calibri" panose="020F0502020204030204" pitchFamily="34" charset="0"/>
                <a:ea typeface="Source Sans Pro" charset="0"/>
                <a:cs typeface="Calibri" panose="020F0502020204030204" pitchFamily="34" charset="0"/>
              </a:rPr>
              <a:t>Social Isolation  and Depression</a:t>
            </a:r>
            <a:endParaRPr sz="2400" dirty="0">
              <a:solidFill>
                <a:srgbClr val="261094"/>
              </a:solidFill>
              <a:latin typeface="Calibri" panose="020F0502020204030204" pitchFamily="34" charset="0"/>
              <a:ea typeface="Source Sans Pro" charset="0"/>
              <a:cs typeface="Calibri" panose="020F0502020204030204" pitchFamily="34" charset="0"/>
            </a:endParaRPr>
          </a:p>
        </p:txBody>
      </p:sp>
      <p:sp>
        <p:nvSpPr>
          <p:cNvPr id="31" name="Lorem Ipsum…">
            <a:extLst>
              <a:ext uri="{FF2B5EF4-FFF2-40B4-BE49-F238E27FC236}">
                <a16:creationId xmlns:a16="http://schemas.microsoft.com/office/drawing/2014/main" id="{A5BF0404-1291-4032-8E09-E93341FABDA1}"/>
              </a:ext>
            </a:extLst>
          </p:cNvPr>
          <p:cNvSpPr txBox="1"/>
          <p:nvPr/>
        </p:nvSpPr>
        <p:spPr>
          <a:xfrm>
            <a:off x="5696930" y="509461"/>
            <a:ext cx="1233776" cy="58560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38100" tIns="38100" rIns="38100" bIns="38100" numCol="1" anchor="ctr">
            <a:noAutofit/>
          </a:bodyPr>
          <a:lstStyle/>
          <a:p>
            <a:pPr defTabSz="619283">
              <a:lnSpc>
                <a:spcPct val="120000"/>
              </a:lnSpc>
              <a:defRPr sz="16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2400" dirty="0">
                <a:solidFill>
                  <a:srgbClr val="261094"/>
                </a:solidFill>
                <a:latin typeface="Calibri" panose="020F0502020204030204" pitchFamily="34" charset="0"/>
                <a:ea typeface="Source Sans Pro" charset="0"/>
                <a:cs typeface="Calibri" panose="020F0502020204030204" pitchFamily="34" charset="0"/>
              </a:rPr>
              <a:t>Diabetes</a:t>
            </a:r>
            <a:endParaRPr sz="2400" dirty="0">
              <a:solidFill>
                <a:srgbClr val="261094"/>
              </a:solidFill>
              <a:latin typeface="Calibri" panose="020F0502020204030204" pitchFamily="34" charset="0"/>
              <a:ea typeface="Source Sans Pro" charset="0"/>
              <a:cs typeface="Calibri" panose="020F0502020204030204" pitchFamily="34" charset="0"/>
            </a:endParaRPr>
          </a:p>
        </p:txBody>
      </p:sp>
      <p:sp>
        <p:nvSpPr>
          <p:cNvPr id="32" name="Shape 1462">
            <a:extLst>
              <a:ext uri="{FF2B5EF4-FFF2-40B4-BE49-F238E27FC236}">
                <a16:creationId xmlns:a16="http://schemas.microsoft.com/office/drawing/2014/main" id="{366AA8E5-E600-4DE8-9FB2-26C8B3589F68}"/>
              </a:ext>
            </a:extLst>
          </p:cNvPr>
          <p:cNvSpPr/>
          <p:nvPr/>
        </p:nvSpPr>
        <p:spPr>
          <a:xfrm flipH="1">
            <a:off x="6111681" y="1085114"/>
            <a:ext cx="86724" cy="1307377"/>
          </a:xfrm>
          <a:prstGeom prst="line">
            <a:avLst/>
          </a:prstGeom>
          <a:ln w="19050">
            <a:solidFill>
              <a:srgbClr val="261094"/>
            </a:solidFill>
            <a:custDash>
              <a:ds d="200000" sp="200000"/>
            </a:custDash>
            <a:miter lim="400000"/>
            <a:tailEnd type="oval"/>
          </a:ln>
        </p:spPr>
        <p:txBody>
          <a:bodyPr lIns="45719" rIns="45719">
            <a:normAutofit fontScale="25000" lnSpcReduction="20000"/>
          </a:bodyPr>
          <a:lstStyle/>
          <a:p>
            <a:pPr defTabSz="3429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 sz="1200">
              <a:solidFill>
                <a:srgbClr val="263997"/>
              </a:solidFill>
            </a:endParaRPr>
          </a:p>
        </p:txBody>
      </p:sp>
      <p:sp>
        <p:nvSpPr>
          <p:cNvPr id="33" name="Lorem Ipsum…">
            <a:extLst>
              <a:ext uri="{FF2B5EF4-FFF2-40B4-BE49-F238E27FC236}">
                <a16:creationId xmlns:a16="http://schemas.microsoft.com/office/drawing/2014/main" id="{2E4DEF8A-76D7-4712-A567-A103590C0999}"/>
              </a:ext>
            </a:extLst>
          </p:cNvPr>
          <p:cNvSpPr txBox="1"/>
          <p:nvPr/>
        </p:nvSpPr>
        <p:spPr>
          <a:xfrm>
            <a:off x="3394310" y="4842179"/>
            <a:ext cx="1403636" cy="58560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38100" tIns="38100" rIns="38100" bIns="38100" numCol="1" anchor="ctr">
            <a:normAutofit/>
          </a:bodyPr>
          <a:lstStyle/>
          <a:p>
            <a:pPr algn="r" defTabSz="619283">
              <a:lnSpc>
                <a:spcPct val="120000"/>
              </a:lnSpc>
              <a:defRPr sz="16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2400" dirty="0">
                <a:solidFill>
                  <a:srgbClr val="261094"/>
                </a:solidFill>
                <a:latin typeface="Calibri" panose="020F0502020204030204" pitchFamily="34" charset="0"/>
                <a:ea typeface="Source Sans Pro" charset="0"/>
                <a:cs typeface="Calibri" panose="020F0502020204030204" pitchFamily="34" charset="0"/>
              </a:rPr>
              <a:t>Falls Risk</a:t>
            </a:r>
            <a:endParaRPr sz="2400" dirty="0">
              <a:solidFill>
                <a:srgbClr val="261094"/>
              </a:solidFill>
              <a:latin typeface="Calibri" panose="020F0502020204030204" pitchFamily="34" charset="0"/>
              <a:ea typeface="Source Sans Pro" charset="0"/>
              <a:cs typeface="Calibri" panose="020F0502020204030204" pitchFamily="34" charset="0"/>
            </a:endParaRPr>
          </a:p>
        </p:txBody>
      </p:sp>
      <p:sp>
        <p:nvSpPr>
          <p:cNvPr id="34" name="Shape 1459">
            <a:extLst>
              <a:ext uri="{FF2B5EF4-FFF2-40B4-BE49-F238E27FC236}">
                <a16:creationId xmlns:a16="http://schemas.microsoft.com/office/drawing/2014/main" id="{218A5DE5-B8C6-40AB-8AA8-7CCF14C4490B}"/>
              </a:ext>
            </a:extLst>
          </p:cNvPr>
          <p:cNvSpPr/>
          <p:nvPr/>
        </p:nvSpPr>
        <p:spPr>
          <a:xfrm flipV="1">
            <a:off x="4405099" y="3457505"/>
            <a:ext cx="1684572" cy="1501574"/>
          </a:xfrm>
          <a:prstGeom prst="line">
            <a:avLst/>
          </a:prstGeom>
          <a:ln w="19050">
            <a:solidFill>
              <a:srgbClr val="261094"/>
            </a:solidFill>
            <a:custDash>
              <a:ds d="200000" sp="200000"/>
            </a:custDash>
            <a:miter lim="400000"/>
            <a:tailEnd type="oval"/>
          </a:ln>
        </p:spPr>
        <p:txBody>
          <a:bodyPr lIns="45719" rIns="45719">
            <a:normAutofit fontScale="25000" lnSpcReduction="20000"/>
          </a:bodyPr>
          <a:lstStyle/>
          <a:p>
            <a:pPr defTabSz="3429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 sz="1200" dirty="0">
              <a:solidFill>
                <a:srgbClr val="263997"/>
              </a:solidFill>
            </a:endParaRPr>
          </a:p>
        </p:txBody>
      </p:sp>
      <p:sp>
        <p:nvSpPr>
          <p:cNvPr id="35" name="Lorem Ipsum…">
            <a:extLst>
              <a:ext uri="{FF2B5EF4-FFF2-40B4-BE49-F238E27FC236}">
                <a16:creationId xmlns:a16="http://schemas.microsoft.com/office/drawing/2014/main" id="{780829E0-0C9D-4283-A8C9-13FB8189E012}"/>
              </a:ext>
            </a:extLst>
          </p:cNvPr>
          <p:cNvSpPr txBox="1"/>
          <p:nvPr/>
        </p:nvSpPr>
        <p:spPr>
          <a:xfrm>
            <a:off x="7938546" y="4095718"/>
            <a:ext cx="1233776" cy="58560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38100" tIns="38100" rIns="38100" bIns="38100" numCol="1" anchor="ctr">
            <a:noAutofit/>
          </a:bodyPr>
          <a:lstStyle/>
          <a:p>
            <a:pPr defTabSz="619283">
              <a:lnSpc>
                <a:spcPct val="120000"/>
              </a:lnSpc>
              <a:defRPr sz="1600">
                <a:solidFill>
                  <a:srgbClr val="FFFFFF"/>
                </a:solidFill>
                <a:latin typeface="Lato Regular"/>
                <a:ea typeface="Lato Regular"/>
                <a:cs typeface="Lato Regular"/>
                <a:sym typeface="Lato Regular"/>
              </a:defRPr>
            </a:pPr>
            <a:r>
              <a:rPr lang="en-US" sz="2400" dirty="0">
                <a:solidFill>
                  <a:srgbClr val="261094"/>
                </a:solidFill>
                <a:latin typeface="Calibri" panose="020F0502020204030204" pitchFamily="34" charset="0"/>
                <a:ea typeface="Source Sans Pro" charset="0"/>
                <a:cs typeface="Calibri" panose="020F0502020204030204" pitchFamily="34" charset="0"/>
              </a:rPr>
              <a:t>Ototoxic</a:t>
            </a:r>
            <a:r>
              <a:rPr lang="en-US" sz="2000" dirty="0">
                <a:solidFill>
                  <a:srgbClr val="261094"/>
                </a:solidFill>
                <a:latin typeface="Source Sans Pro" charset="0"/>
                <a:ea typeface="Source Sans Pro" charset="0"/>
                <a:cs typeface="Source Sans Pro" charset="0"/>
              </a:rPr>
              <a:t> </a:t>
            </a:r>
            <a:r>
              <a:rPr lang="en-US" sz="2400" dirty="0">
                <a:solidFill>
                  <a:srgbClr val="261094"/>
                </a:solidFill>
                <a:latin typeface="Calibri" panose="020F0502020204030204" pitchFamily="34" charset="0"/>
                <a:ea typeface="Source Sans Pro" charset="0"/>
                <a:cs typeface="Calibri" panose="020F0502020204030204" pitchFamily="34" charset="0"/>
              </a:rPr>
              <a:t>Drugs</a:t>
            </a:r>
            <a:endParaRPr sz="2400" dirty="0">
              <a:solidFill>
                <a:srgbClr val="261094"/>
              </a:solidFill>
              <a:latin typeface="Calibri" panose="020F0502020204030204" pitchFamily="34" charset="0"/>
              <a:ea typeface="Source Sans Pro" charset="0"/>
              <a:cs typeface="Calibri" panose="020F0502020204030204" pitchFamily="34" charset="0"/>
            </a:endParaRPr>
          </a:p>
        </p:txBody>
      </p:sp>
      <p:sp>
        <p:nvSpPr>
          <p:cNvPr id="36" name="Shape 1462">
            <a:extLst>
              <a:ext uri="{FF2B5EF4-FFF2-40B4-BE49-F238E27FC236}">
                <a16:creationId xmlns:a16="http://schemas.microsoft.com/office/drawing/2014/main" id="{B58783B2-5BBF-4C3E-B50D-14AFA447D309}"/>
              </a:ext>
            </a:extLst>
          </p:cNvPr>
          <p:cNvSpPr/>
          <p:nvPr/>
        </p:nvSpPr>
        <p:spPr>
          <a:xfrm flipH="1" flipV="1">
            <a:off x="6435145" y="3347077"/>
            <a:ext cx="1496757" cy="1039708"/>
          </a:xfrm>
          <a:prstGeom prst="line">
            <a:avLst/>
          </a:prstGeom>
          <a:ln w="19050">
            <a:solidFill>
              <a:srgbClr val="261094"/>
            </a:solidFill>
            <a:custDash>
              <a:ds d="200000" sp="200000"/>
            </a:custDash>
            <a:miter lim="400000"/>
            <a:tailEnd type="oval"/>
          </a:ln>
        </p:spPr>
        <p:txBody>
          <a:bodyPr lIns="45719" rIns="45719">
            <a:normAutofit fontScale="25000" lnSpcReduction="20000"/>
          </a:bodyPr>
          <a:lstStyle/>
          <a:p>
            <a:pPr defTabSz="3429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 sz="1200">
              <a:solidFill>
                <a:srgbClr val="263997"/>
              </a:solidFill>
            </a:endParaRPr>
          </a:p>
        </p:txBody>
      </p:sp>
      <p:sp>
        <p:nvSpPr>
          <p:cNvPr id="37" name="Shape 1456">
            <a:extLst>
              <a:ext uri="{FF2B5EF4-FFF2-40B4-BE49-F238E27FC236}">
                <a16:creationId xmlns:a16="http://schemas.microsoft.com/office/drawing/2014/main" id="{9DAA98A2-D9E6-418F-A622-B2BCD198035C}"/>
              </a:ext>
            </a:extLst>
          </p:cNvPr>
          <p:cNvSpPr/>
          <p:nvPr/>
        </p:nvSpPr>
        <p:spPr>
          <a:xfrm rot="15516411">
            <a:off x="6182483" y="2922972"/>
            <a:ext cx="371388" cy="9648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0"/>
                </a:moveTo>
                <a:cubicBezTo>
                  <a:pt x="9671" y="0"/>
                  <a:pt x="0" y="4843"/>
                  <a:pt x="0" y="10782"/>
                </a:cubicBezTo>
                <a:cubicBezTo>
                  <a:pt x="0" y="16757"/>
                  <a:pt x="9671" y="21600"/>
                  <a:pt x="21600" y="21600"/>
                </a:cubicBezTo>
                <a:cubicBezTo>
                  <a:pt x="21600" y="21600"/>
                  <a:pt x="21600" y="21600"/>
                  <a:pt x="21600" y="21600"/>
                </a:cubicBezTo>
                <a:cubicBezTo>
                  <a:pt x="21600" y="0"/>
                  <a:pt x="21600" y="0"/>
                  <a:pt x="21600" y="0"/>
                </a:cubicBezTo>
                <a:cubicBezTo>
                  <a:pt x="21600" y="0"/>
                  <a:pt x="21600" y="0"/>
                  <a:pt x="2160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 w="50800">
            <a:solidFill>
              <a:srgbClr val="D2AF00">
                <a:alpha val="74000"/>
              </a:srgbClr>
            </a:solidFill>
            <a:miter lim="400000"/>
          </a:ln>
        </p:spPr>
        <p:txBody>
          <a:bodyPr lIns="45719" rIns="45719" anchor="ctr">
            <a:normAutofit/>
          </a:bodyPr>
          <a:lstStyle/>
          <a:p>
            <a:pPr lvl="0">
              <a:defRPr sz="3200">
                <a:solidFill>
                  <a:srgbClr val="FFFFFF"/>
                </a:solidFill>
              </a:defRPr>
            </a:pPr>
            <a:endParaRPr sz="3200">
              <a:solidFill>
                <a:srgbClr val="263997"/>
              </a:solidFill>
            </a:endParaRPr>
          </a:p>
        </p:txBody>
      </p:sp>
      <p:sp>
        <p:nvSpPr>
          <p:cNvPr id="38" name="Shape 1456">
            <a:extLst>
              <a:ext uri="{FF2B5EF4-FFF2-40B4-BE49-F238E27FC236}">
                <a16:creationId xmlns:a16="http://schemas.microsoft.com/office/drawing/2014/main" id="{D89625E7-AAF6-4481-900F-E606E2C88B0A}"/>
              </a:ext>
            </a:extLst>
          </p:cNvPr>
          <p:cNvSpPr/>
          <p:nvPr/>
        </p:nvSpPr>
        <p:spPr>
          <a:xfrm rot="18922704">
            <a:off x="5855606" y="3102837"/>
            <a:ext cx="547761" cy="119167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0"/>
                </a:moveTo>
                <a:cubicBezTo>
                  <a:pt x="9671" y="0"/>
                  <a:pt x="0" y="4843"/>
                  <a:pt x="0" y="10782"/>
                </a:cubicBezTo>
                <a:cubicBezTo>
                  <a:pt x="0" y="16757"/>
                  <a:pt x="9671" y="21600"/>
                  <a:pt x="21600" y="21600"/>
                </a:cubicBezTo>
                <a:cubicBezTo>
                  <a:pt x="21600" y="21600"/>
                  <a:pt x="21600" y="21600"/>
                  <a:pt x="21600" y="21600"/>
                </a:cubicBezTo>
                <a:cubicBezTo>
                  <a:pt x="21600" y="0"/>
                  <a:pt x="21600" y="0"/>
                  <a:pt x="21600" y="0"/>
                </a:cubicBezTo>
                <a:cubicBezTo>
                  <a:pt x="21600" y="0"/>
                  <a:pt x="21600" y="0"/>
                  <a:pt x="21600" y="0"/>
                </a:cubicBezTo>
                <a:close/>
              </a:path>
            </a:pathLst>
          </a:custGeom>
          <a:solidFill>
            <a:schemeClr val="bg1">
              <a:alpha val="32000"/>
            </a:schemeClr>
          </a:solidFill>
          <a:ln w="50800">
            <a:solidFill>
              <a:srgbClr val="92D050">
                <a:alpha val="74000"/>
              </a:srgbClr>
            </a:solidFill>
            <a:miter lim="400000"/>
          </a:ln>
        </p:spPr>
        <p:txBody>
          <a:bodyPr lIns="45719" rIns="45719" anchor="ctr">
            <a:normAutofit/>
          </a:bodyPr>
          <a:lstStyle/>
          <a:p>
            <a:pPr lvl="0">
              <a:defRPr sz="3200">
                <a:solidFill>
                  <a:srgbClr val="FFFFFF"/>
                </a:solidFill>
              </a:defRPr>
            </a:pPr>
            <a:endParaRPr sz="3200" dirty="0">
              <a:solidFill>
                <a:srgbClr val="26399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8647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6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6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1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6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6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600"/>
                            </p:stCondLst>
                            <p:childTnLst>
                              <p:par>
                                <p:cTn id="3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600"/>
                            </p:stCondLst>
                            <p:childTnLst>
                              <p:par>
                                <p:cTn id="4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600"/>
                            </p:stCondLst>
                            <p:childTnLst>
                              <p:par>
                                <p:cTn id="4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1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00"/>
                            </p:stCondLst>
                            <p:childTnLst>
                              <p:par>
                                <p:cTn id="5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8600"/>
                            </p:stCondLst>
                            <p:childTnLst>
                              <p:par>
                                <p:cTn id="6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91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9600"/>
                            </p:stCondLst>
                            <p:childTnLst>
                              <p:par>
                                <p:cTn id="7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01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6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1100"/>
                            </p:stCondLst>
                            <p:childTnLst>
                              <p:par>
                                <p:cTn id="8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1600"/>
                            </p:stCondLst>
                            <p:childTnLst>
                              <p:par>
                                <p:cTn id="8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2600"/>
                            </p:stCondLst>
                            <p:childTnLst>
                              <p:par>
                                <p:cTn id="9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3100"/>
                            </p:stCondLst>
                            <p:childTnLst>
                              <p:par>
                                <p:cTn id="9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/>
      <p:bldP spid="13" grpId="0"/>
      <p:bldP spid="14" grpId="0"/>
      <p:bldP spid="15" grpId="0"/>
      <p:bldP spid="30" grpId="0"/>
      <p:bldP spid="31" grpId="0"/>
      <p:bldP spid="32" grpId="0" animBg="1"/>
      <p:bldP spid="33" grpId="0"/>
      <p:bldP spid="34" grpId="0" animBg="1"/>
      <p:bldP spid="35" grpId="0"/>
      <p:bldP spid="36" grpId="0" animBg="1"/>
      <p:bldP spid="37" grpId="0" animBg="1"/>
      <p:bldP spid="3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person in a yellow dress&#10;&#10;Description automatically generated">
            <a:extLst>
              <a:ext uri="{FF2B5EF4-FFF2-40B4-BE49-F238E27FC236}">
                <a16:creationId xmlns:a16="http://schemas.microsoft.com/office/drawing/2014/main" id="{4496C04C-2E3A-4D6A-AD4C-F7E5D5BE916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594" t="4444" r="32574" b="15587"/>
          <a:stretch/>
        </p:blipFill>
        <p:spPr>
          <a:xfrm>
            <a:off x="323491" y="1600199"/>
            <a:ext cx="2438400" cy="3733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40268"/>
            <a:ext cx="9144000" cy="838200"/>
          </a:xfrm>
          <a:solidFill>
            <a:srgbClr val="263997"/>
          </a:solidFill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Common Misperceptions about HL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200" y="1600201"/>
            <a:ext cx="5638800" cy="3657600"/>
          </a:xfrm>
        </p:spPr>
        <p:txBody>
          <a:bodyPr/>
          <a:lstStyle/>
          <a:p>
            <a:r>
              <a:rPr lang="en-US" dirty="0">
                <a:solidFill>
                  <a:srgbClr val="263997"/>
                </a:solidFill>
              </a:rPr>
              <a:t>My type of hearing loss is untreatable</a:t>
            </a:r>
          </a:p>
          <a:p>
            <a:r>
              <a:rPr lang="en-US" dirty="0">
                <a:solidFill>
                  <a:srgbClr val="263997"/>
                </a:solidFill>
              </a:rPr>
              <a:t>Wearing hearing aids is a sign of old age</a:t>
            </a:r>
          </a:p>
          <a:p>
            <a:r>
              <a:rPr lang="en-US" dirty="0">
                <a:solidFill>
                  <a:srgbClr val="263997"/>
                </a:solidFill>
              </a:rPr>
              <a:t>With hearing aids, I’ll be able to hear perfectly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819400" y="6248400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Insert Your Practice Logo Here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48054"/>
            <a:ext cx="9144000" cy="818746"/>
          </a:xfrm>
          <a:solidFill>
            <a:srgbClr val="263997"/>
          </a:solidFill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Frequently Asked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463277"/>
            <a:ext cx="8458200" cy="4525963"/>
          </a:xfrm>
        </p:spPr>
        <p:txBody>
          <a:bodyPr/>
          <a:lstStyle/>
          <a:p>
            <a:r>
              <a:rPr lang="en-US" sz="3400" dirty="0">
                <a:solidFill>
                  <a:srgbClr val="263997"/>
                </a:solidFill>
              </a:rPr>
              <a:t>Why is it important to get help for my hearing problem?</a:t>
            </a:r>
          </a:p>
          <a:p>
            <a:r>
              <a:rPr lang="en-US" sz="3400" dirty="0">
                <a:solidFill>
                  <a:srgbClr val="263997"/>
                </a:solidFill>
              </a:rPr>
              <a:t>What if I don’t think I can afford hearing aids?</a:t>
            </a:r>
          </a:p>
          <a:p>
            <a:r>
              <a:rPr lang="en-US" sz="3400" dirty="0">
                <a:solidFill>
                  <a:srgbClr val="263997"/>
                </a:solidFill>
              </a:rPr>
              <a:t>What is an audiologist? Why should I choose an audiologist as my hearing healthcare provider?</a:t>
            </a:r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819400" y="6248400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Insert Your Practice Logo Here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theme/theme1.xml><?xml version="1.0" encoding="utf-8"?>
<a:theme xmlns:a="http://schemas.openxmlformats.org/drawingml/2006/main" name="HFY Slide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HFY Slide Template</Template>
  <TotalTime>245</TotalTime>
  <Words>381</Words>
  <Application>Microsoft Macintosh PowerPoint</Application>
  <PresentationFormat>On-screen Show (4:3)</PresentationFormat>
  <Paragraphs>61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Calibri</vt:lpstr>
      <vt:lpstr>Helvetica</vt:lpstr>
      <vt:lpstr>Lato</vt:lpstr>
      <vt:lpstr>Roboto Light</vt:lpstr>
      <vt:lpstr>Source Sans Pro</vt:lpstr>
      <vt:lpstr>HFY Slide Template</vt:lpstr>
      <vt:lpstr>What You Need to Hear about Hearing Health</vt:lpstr>
      <vt:lpstr>Facts Worth Hearing</vt:lpstr>
      <vt:lpstr>Prevalence of Hearing Loss in the U.S.</vt:lpstr>
      <vt:lpstr>Prevention is Still the Best Cure: H.E.A.R. Strategy</vt:lpstr>
      <vt:lpstr>PowerPoint Presentation</vt:lpstr>
      <vt:lpstr>How Do I Know if I Need My  Hearing Evaluated?</vt:lpstr>
      <vt:lpstr>PowerPoint Presentation</vt:lpstr>
      <vt:lpstr>Common Misperceptions about HL</vt:lpstr>
      <vt:lpstr>Frequently Asked Questions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You Need to Hear about Hearing Health</dc:title>
  <dc:creator>Stephanie Czuhajewski</dc:creator>
  <cp:lastModifiedBy>Microsoft Office User</cp:lastModifiedBy>
  <cp:revision>14</cp:revision>
  <dcterms:created xsi:type="dcterms:W3CDTF">2010-04-19T20:57:58Z</dcterms:created>
  <dcterms:modified xsi:type="dcterms:W3CDTF">2019-09-28T21:31:01Z</dcterms:modified>
</cp:coreProperties>
</file>